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18" r:id="rId1"/>
  </p:sldMasterIdLst>
  <p:notesMasterIdLst>
    <p:notesMasterId r:id="rId2"/>
  </p:notesMasterIdLst>
  <p:sldIdLst>
    <p:sldId id="402" r:id="rId3"/>
    <p:sldId id="258" r:id="rId4"/>
    <p:sldId id="407" r:id="rId5"/>
    <p:sldId id="408" r:id="rId6"/>
    <p:sldId id="433" r:id="rId7"/>
    <p:sldId id="413" r:id="rId8"/>
    <p:sldId id="414" r:id="rId9"/>
    <p:sldId id="409" r:id="rId10"/>
    <p:sldId id="434" r:id="rId11"/>
    <p:sldId id="435" r:id="rId12"/>
    <p:sldId id="436" r:id="rId13"/>
    <p:sldId id="437" r:id="rId14"/>
    <p:sldId id="272" r:id="rId15"/>
    <p:sldId id="381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19" r:id="rId24"/>
    <p:sldId id="420" r:id="rId25"/>
    <p:sldId id="445" r:id="rId26"/>
    <p:sldId id="293" r:id="rId27"/>
    <p:sldId id="446" r:id="rId28"/>
    <p:sldId id="447" r:id="rId29"/>
    <p:sldId id="448" r:id="rId30"/>
    <p:sldId id="423" r:id="rId31"/>
    <p:sldId id="297" r:id="rId32"/>
    <p:sldId id="426" r:id="rId33"/>
    <p:sldId id="450" r:id="rId34"/>
    <p:sldId id="451" r:id="rId35"/>
    <p:sldId id="430" r:id="rId36"/>
    <p:sldId id="453" r:id="rId37"/>
    <p:sldId id="454" r:id="rId38"/>
    <p:sldId id="455" r:id="rId39"/>
    <p:sldId id="456" r:id="rId40"/>
    <p:sldId id="403" r:id="rId41"/>
    <p:sldId id="429" r:id="rId42"/>
    <p:sldId id="452" r:id="rId43"/>
    <p:sldId id="404" r:id="rId44"/>
    <p:sldId id="457" r:id="rId45"/>
    <p:sldId id="458" r:id="rId46"/>
    <p:sldId id="459" r:id="rId47"/>
    <p:sldId id="460" r:id="rId48"/>
    <p:sldId id="361" r:id="rId49"/>
    <p:sldId id="405" r:id="rId50"/>
  </p:sldIdLst>
  <p:sldSz cx="6858000" cy="9144000" type="screen4x3"/>
  <p:notesSz cx="6797675" cy="9928225"/>
  <p:custDataLst>
    <p:tags r:id="rId5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2F34"/>
    <a:srgbClr val="FFCCCC"/>
    <a:srgbClr val="23A19E"/>
    <a:srgbClr val="000000"/>
    <a:srgbClr val="339966"/>
    <a:srgbClr val="1D8381"/>
    <a:srgbClr val="FF6699"/>
    <a:srgbClr val="2AC4C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tx1">
              <a:alpha val="20000"/>
            </a:schemeClr>
          </a:solidFill>
        </a:fill>
      </a:tcStyle>
    </a:band1H>
    <a:band1V>
      <a:tcStyle>
        <a:fill>
          <a:solidFill>
            <a:schemeClr val="tx1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fill>
          <a:solidFill>
            <a:schemeClr val="accent5">
              <a:tint val="40000"/>
            </a:schemeClr>
          </a:solidFill>
        </a:fill>
      </a:tcStyle>
    </a:band1H>
    <a:band1V>
      <a:tcStyle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fill>
          <a:solidFill>
            <a:schemeClr val="accent3">
              <a:tint val="40000"/>
            </a:schemeClr>
          </a:solidFill>
        </a:fill>
      </a:tcStyle>
    </a:band1H>
    <a:band1V>
      <a:tcStyle>
        <a:fill>
          <a:solidFill>
            <a:schemeClr val="accent3">
              <a:tint val="4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20000"/>
            </a:schemeClr>
          </a:solidFill>
        </a:fill>
      </a:tcStyle>
    </a:band1H>
    <a:band1V>
      <a:tcStyle>
        <a:fill>
          <a:solidFill>
            <a:schemeClr val="accent1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27" autoAdjust="0"/>
    <p:restoredTop sz="92661" autoAdjust="0"/>
  </p:normalViewPr>
  <p:slideViewPr>
    <p:cSldViewPr>
      <p:cViewPr varScale="1">
        <p:scale>
          <a:sx n="87" d="100"/>
          <a:sy n="87" d="100"/>
        </p:scale>
        <p:origin x="3264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247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tags" Target="tags/tag1.xml" /><Relationship Id="rId52" Type="http://schemas.openxmlformats.org/officeDocument/2006/relationships/presProps" Target="presProps.xml" /><Relationship Id="rId53" Type="http://schemas.openxmlformats.org/officeDocument/2006/relationships/viewProps" Target="viewProps.xml" /><Relationship Id="rId54" Type="http://schemas.openxmlformats.org/officeDocument/2006/relationships/theme" Target="theme/theme1.xml" /><Relationship Id="rId55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Relationship Id="rId2" Type="http://schemas.microsoft.com/office/2011/relationships/chartColorStyle" Target="colors7.xml" /><Relationship Id="rId3" Type="http://schemas.microsoft.com/office/2011/relationships/chartStyle" Target="style7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Relationship Id="rId2" Type="http://schemas.microsoft.com/office/2011/relationships/chartColorStyle" Target="colors8.xml" /><Relationship Id="rId3" Type="http://schemas.microsoft.com/office/2011/relationships/chartStyle" Target="style8.xml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Relationship Id="rId2" Type="http://schemas.microsoft.com/office/2011/relationships/chartColorStyle" Target="colors9.xml" /><Relationship Id="rId3" Type="http://schemas.microsoft.com/office/2011/relationships/chartStyle" Target="style9.xml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Relationship Id="rId2" Type="http://schemas.microsoft.com/office/2011/relationships/chartColorStyle" Target="colors10.xml" /><Relationship Id="rId3" Type="http://schemas.microsoft.com/office/2011/relationships/chartStyle" Target="style10.xml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4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4.xml" /><Relationship Id="rId3" Type="http://schemas.microsoft.com/office/2011/relationships/chartStyle" Target="style4.xml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Relationship Id="rId2" Type="http://schemas.openxmlformats.org/officeDocument/2006/relationships/chartUserShapes" Target="../drawings/drawing1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Relationship Id="rId2" Type="http://schemas.openxmlformats.org/officeDocument/2006/relationships/chartUserShapes" Target="../drawings/drawing2.xml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openxmlformats.org/officeDocument/2006/relationships/chartUserShapes" Target="../drawings/drawing3.xml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sng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b="1" u="sng"/>
              <a:t>Уровень валового продукта, млн.руб</a:t>
            </a:r>
            <a:r>
              <a:rPr lang="ru-RU" u="sng"/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200" b="0" i="0" u="sng" strike="noStrike" kern="1200" spc="0" baseline="0" smtId="4294967295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sz="1200" b="0" i="0" u="sng" strike="noStrike" kern="1200" spc="0" baseline="0" smtId="4294967295">
            <a:solidFill>
              <a:schemeClr val="bg1"/>
            </a:solidFill>
            <a:latin typeface="+mn-lt"/>
            <a:ea typeface="+mn-ea"/>
            <a:cs typeface="+mn-cs"/>
          </a:endParaRPr>
        </a:p>
      </c:txPr>
    </c:title>
    <c:autoTitleDeleted val="0"/>
    <c:plotArea>
      <c:lineChart>
        <c:grouping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Плановое значение</c:v>
                </c:pt>
              </c:strCache>
            </c:strRef>
          </c:tx>
          <c:spPr>
            <a:ln w="793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Pt>
            <c:idx val="1"/>
            <c:invertIfNegative val="1"/>
            <c:marker>
              <c:symbol val="none"/>
            </c:marker>
            <c:extLst>
              <c:ext xmlns:c16="http://schemas.microsoft.com/office/drawing/2014/chart" uri="{C3380CC4-5D6E-409C-BE32-E72D297353CC}">
                <c16:uniqueId val="{00000000-038E-49D1-9878-5A7B15A5B0AD}"/>
              </c:ext>
            </c:extLst>
          </c:dPt>
          <c:dLbls>
            <c:dLbl>
              <c:idx val="0"/>
              <c:layout>
                <c:manualLayout>
                  <c:x val="-0.092398189008235931"/>
                  <c:y val="0.0835845991969108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8E-49D1-9878-5A7B15A5B0AD}"/>
                </c:ext>
              </c:extLst>
            </c:dLbl>
            <c:dLbl>
              <c:idx val="1"/>
              <c:layout>
                <c:manualLayout>
                  <c:x val="-0.032185591757297516"/>
                  <c:y val="0.0607324168086051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8E-49D1-9878-5A7B15A5B0AD}"/>
                </c:ext>
              </c:extLst>
            </c:dLbl>
            <c:dLbl>
              <c:idx val="2"/>
              <c:layout>
                <c:manualLayout>
                  <c:x val="-0.032185591757297516"/>
                  <c:y val="0.04541848227381706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8E-49D1-9878-5A7B15A5B0AD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2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200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2026-прогноз</c:v>
                </c:pt>
                <c:pt idx="4">
                  <c:v>2027-прогноз</c:v>
                </c:pt>
                <c:pt idx="5">
                  <c:v>2028-прогноз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6946.9</c:v>
                </c:pt>
                <c:pt idx="1">
                  <c:v>6575</c:v>
                </c:pt>
                <c:pt idx="2">
                  <c:v>9896.4</c:v>
                </c:pt>
                <c:pt idx="3">
                  <c:v>10616.7</c:v>
                </c:pt>
                <c:pt idx="4">
                  <c:v>11389.8</c:v>
                </c:pt>
                <c:pt idx="5">
                  <c:v>12253.1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38E-49D1-9878-5A7B15A5B0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Фактическое значение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"/>
            <c:invertIfNegative val="1"/>
            <c:marker>
              <c:symbol val="none"/>
            </c:marker>
            <c:extLst>
              <c:ext xmlns:c16="http://schemas.microsoft.com/office/drawing/2014/chart" uri="{C3380CC4-5D6E-409C-BE32-E72D297353CC}">
                <c16:uniqueId val="{00000005-038E-49D1-9878-5A7B15A5B0AD}"/>
              </c:ext>
            </c:extLst>
          </c:dPt>
          <c:dPt>
            <c:idx val="2"/>
            <c:invertIfNegative val="1"/>
            <c:marker>
              <c:symbol val="none"/>
            </c:marker>
            <c:extLst>
              <c:ext xmlns:c16="http://schemas.microsoft.com/office/drawing/2014/chart" uri="{C3380CC4-5D6E-409C-BE32-E72D297353CC}">
                <c16:uniqueId val="{00000002-65AC-42A6-B6E1-8CF3A99C741B}"/>
              </c:ext>
            </c:extLst>
          </c:dPt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8F-4AC2-948F-36A00E8E2EBD}"/>
                </c:ext>
              </c:extLst>
            </c:dLbl>
            <c:dLbl>
              <c:idx val="4"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8F-4AC2-948F-36A00E8E2EBD}"/>
                </c:ext>
              </c:extLst>
            </c:dLbl>
            <c:dLbl>
              <c:idx val="5"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8F-4AC2-948F-36A00E8E2E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200" b="0" i="0" u="none" strike="noStrike" kern="1200" baseline="0" smtId="4294967295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sz="1200" b="0" i="0" u="none" strike="noStrike" kern="1200" baseline="0" smtId="4294967295">
                  <a:solidFill>
                    <a:srgbClr val="FF0000"/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2026-прогноз</c:v>
                </c:pt>
                <c:pt idx="4">
                  <c:v>2027-прогноз</c:v>
                </c:pt>
                <c:pt idx="5">
                  <c:v>2028-прогноз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7090.8</c:v>
                </c:pt>
                <c:pt idx="1">
                  <c:v>7896</c:v>
                </c:pt>
                <c:pt idx="2">
                  <c:v>8932</c:v>
                </c:pt>
                <c:pt idx="3">
                  <c:v>10616.7</c:v>
                </c:pt>
                <c:pt idx="4">
                  <c:v>11389.8</c:v>
                </c:pt>
                <c:pt idx="5">
                  <c:v>12253.1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38E-49D1-9878-5A7B15A5B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94398448"/>
        <c:axId val="494398840"/>
      </c:lineChart>
      <c:catAx>
        <c:axId val="49439844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00" b="1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000" b="1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494398840"/>
        <c:crosses val="autoZero"/>
        <c:auto val="0"/>
        <c:lblAlgn val="ctr"/>
        <c:lblOffset/>
        <c:noMultiLvlLbl val="0"/>
      </c:catAx>
      <c:valAx>
        <c:axId val="494398840"/>
        <c:scaling>
          <c:orientation/>
          <c:min val="3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crossAx val="494398448"/>
        <c:crossBetween val="between"/>
        <c:majorUnit val="3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000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sz="1000" b="0" i="0" u="none" strike="noStrike" kern="1200" baseline="0" smtId="4294967295">
            <a:solidFill>
              <a:schemeClr val="bg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 sz="1000" smtId="4294967295">
          <a:solidFill>
            <a:schemeClr val="bg1"/>
          </a:solidFill>
        </a:defRPr>
      </a:pPr>
      <a:endParaRPr sz="1000" smtId="4294967295">
        <a:solidFill>
          <a:schemeClr val="bg1"/>
        </a:solidFill>
      </a:endParaRPr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tx1"/>
                </a:solidFill>
              </a:rPr>
              <a:t>РАСХОДЫ</a:t>
            </a:r>
            <a:r>
              <a:rPr lang="ru-RU" b="1" baseline="0">
                <a:solidFill>
                  <a:schemeClr val="tx1"/>
                </a:solidFill>
              </a:rPr>
              <a:t> НА РЕАЛИЗАЦИЮ, тыс.руб.</a:t>
            </a:r>
            <a:endParaRPr lang="ru-RU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1862" b="0" i="0" u="none" strike="noStrike" kern="1200" spc="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title>
    <c:autoTitleDeleted val="0"/>
    <c:plotArea>
      <c:layout>
        <c:manualLayout>
          <c:layoutTarget val="inner"/>
          <c:xMode val="edge"/>
          <c:yMode val="edge"/>
          <c:x val="0.13941141963005066"/>
          <c:y val="0.26505297422409058"/>
          <c:w val="0.73864901065826416"/>
          <c:h val="0.38323691487312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назначения по уточненному бюджету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0.00794452615082264"/>
                  <c:y val="0.2548227012157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AE-459E-9CAC-7310CE2DE5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400" b="1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sz="1400" b="1" i="0" u="none" strike="noStrike" kern="1200" baseline="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Исполнение - 98,1%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731014.40364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AE-459E-9CAC-7310CE2DE5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2025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spPr>
              <a:gradFill rotWithShape="1">
                <a:gsLst>
                  <a:gs pos="0">
                    <a:srgbClr val="0070C0"/>
                  </a:gs>
                  <a:gs pos="56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6AE-459E-9CAC-7310CE2DE5B0}"/>
              </c:ext>
            </c:extLst>
          </c:dPt>
          <c:dLbls>
            <c:dLbl>
              <c:idx val="0"/>
              <c:layout>
                <c:manualLayout>
                  <c:x val="-0.0019753989763557911"/>
                  <c:y val="0.20155154168605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AE-459E-9CAC-7310CE2DE5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400" b="1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sz="1400" b="1" i="0" u="none" strike="noStrike" kern="1200" baseline="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Исполнение - 98,1%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716896.27618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AE-459E-9CAC-7310CE2DE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494400016"/>
        <c:axId val="494400800"/>
      </c:barChart>
      <c:catAx>
        <c:axId val="49440001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1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1600" b="1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494400800"/>
        <c:crosses val="autoZero"/>
        <c:auto val="0"/>
        <c:lblAlgn val="ctr"/>
        <c:lblOffset/>
        <c:noMultiLvlLbl val="0"/>
      </c:catAx>
      <c:valAx>
        <c:axId val="494400800"/>
        <c:scaling>
          <c:orientation/>
          <c:min val="6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10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494400016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058846669271588326"/>
          <c:y val="0.81522214412689209"/>
          <c:w val="0.99213993549346924"/>
          <c:h val="0.18477801978588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1400" b="0" i="0" u="none" strike="noStrike" kern="120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Расходы на реализацию программы, тыс.руб.</a:t>
            </a:r>
          </a:p>
        </c:rich>
      </c:tx>
      <c:layout>
        <c:manualLayout>
          <c:xMode val="edge"/>
          <c:yMode val="edge"/>
          <c:x val="0.27099603414535522"/>
          <c:y val="0.0596465244889259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600" b="1" i="0" u="none" strike="noStrike" kern="1200" spc="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1600" b="1" i="0" u="none" strike="noStrike" kern="1200" spc="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title>
    <c:autoTitleDeleted val="0"/>
    <c:plotArea>
      <c:layout>
        <c:manualLayout>
          <c:layoutTarget val="inner"/>
          <c:xMode val="edge"/>
          <c:yMode val="edge"/>
          <c:x val="0.257097989320755"/>
          <c:y val="0.13906420767307281"/>
          <c:w val="0.70464843511581421"/>
          <c:h val="0.60852199792861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назначения по уточненному бюджету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01581464521586895"/>
                  <c:y val="0.179832667112350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0091"/>
                      <c:h val="0.17612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B2A-423C-AD52-F6B819F43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1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sz="1600" b="1" i="0" u="none" strike="noStrike" kern="1200" baseline="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Исполнение - 95,5%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302416.61643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2A-423C-AD52-F6B819F436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2025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015517921186983585"/>
                  <c:y val="0.226122394204139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3441"/>
                      <c:h val="0.17612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B2A-423C-AD52-F6B819F43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1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sz="1600" b="1" i="0" u="none" strike="noStrike" kern="1200" baseline="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Исполнение - 95,5%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288851.77358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2A-423C-AD52-F6B819F43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17"/>
        <c:axId val="275462216"/>
        <c:axId val="501257496"/>
      </c:barChart>
      <c:catAx>
        <c:axId val="275462216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1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1600" b="1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501257496"/>
        <c:crosses val="autoZero"/>
        <c:auto val="0"/>
        <c:lblAlgn val="ctr"/>
        <c:lblOffset/>
        <c:noMultiLvlLbl val="0"/>
      </c:catAx>
      <c:valAx>
        <c:axId val="501257496"/>
        <c:scaling>
          <c:orientation/>
          <c:max val="305000"/>
          <c:min val="28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crossAx val="275462216"/>
        <c:crossBetween val="between"/>
        <c:majorUnit val="50000"/>
      </c:valAx>
      <c:spPr>
        <a:noFill/>
        <a:ln>
          <a:noFill/>
        </a:ln>
        <a:effectLst/>
      </c:spPr>
    </c:plotArea>
    <c:legend>
      <c:legendPos/>
      <c:layout>
        <c:manualLayout>
          <c:xMode val="edge"/>
          <c:yMode val="edge"/>
          <c:x val="0.0175273809581995"/>
          <c:y val="0.53392887115478516"/>
          <c:w val="0.39284470677375793"/>
          <c:h val="0.30056947469711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0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1000" b="0" i="0" u="none" strike="noStrike" kern="120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tx1"/>
                </a:solidFill>
              </a:rPr>
              <a:t>РАСХОДЫ</a:t>
            </a:r>
            <a:r>
              <a:rPr lang="ru-RU" b="1" baseline="0">
                <a:solidFill>
                  <a:schemeClr val="tx1"/>
                </a:solidFill>
              </a:rPr>
              <a:t> НА РЕАЛИЗАЦИЮ, тыс.руб.</a:t>
            </a:r>
            <a:endParaRPr lang="ru-RU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1862" b="0" i="0" u="none" strike="noStrike" kern="1200" spc="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назначения по уточненному бюджету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0.0046387892216444016"/>
                  <c:y val="0.203506365418434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09-4032-9AFD-696D566DED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1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sz="1600" b="1" i="0" u="none" strike="noStrike" kern="1200" baseline="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Исполнение - 99,4%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114520.73487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D-47C0-B7E6-BF7F21B3D0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2025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8.5043484332871042E-17"/>
                  <c:y val="0.208028733730316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09-4032-9AFD-696D566DED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1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sz="1600" b="1" i="0" u="none" strike="noStrike" kern="1200" baseline="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Исполнение - 99,4%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113788.44772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8D-47C0-B7E6-BF7F21B3D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494644120"/>
        <c:axId val="494645688"/>
      </c:barChart>
      <c:catAx>
        <c:axId val="49464412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1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1600" b="1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494645688"/>
        <c:crosses val="autoZero"/>
        <c:auto val="0"/>
        <c:lblAlgn val="ctr"/>
        <c:lblOffset/>
        <c:noMultiLvlLbl val="0"/>
      </c:catAx>
      <c:valAx>
        <c:axId val="494645688"/>
        <c:scaling>
          <c:orientation/>
          <c:min val="108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crossAx val="494644120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600" b="1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1600" b="1" i="0" u="none" strike="noStrike" kern="120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96227538585663"/>
          <c:y val="0.078592345118522644"/>
          <c:w val="0.81947237253189087"/>
          <c:h val="0.43189376592636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назначения по первоначальному бюджету</c:v>
                </c:pt>
              </c:strCache>
            </c:strRef>
          </c:tx>
          <c:spPr>
            <a:pattFill prst="pct60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400" b="1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400" b="1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150512.65169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E-4D2F-9047-1F7A7ACDD9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Плановые назначения по уточненному бюджету</c:v>
                </c:pt>
              </c:strCache>
            </c:strRef>
          </c:tx>
          <c:spPr>
            <a:pattFill prst="pct7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13090850785374641"/>
                  <c:y val="0.00755682494491338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2369"/>
                      <c:h val="0.072469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C9E-4D2F-9047-1F7A7ACDD9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400" b="1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400" b="1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204443.43816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9E-4D2F-9047-1F7A7ACDD93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Исполнено за 2025 год</c:v>
                </c:pt>
              </c:strCache>
            </c:strRef>
          </c:tx>
          <c:spPr>
            <a:pattFill prst="pct80">
              <a:fgClr>
                <a:schemeClr val="accent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65453611314296722"/>
                  <c:y val="-0.0377841256558895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54-49CB-9630-A9F74BE8BF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200" b="1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200" b="1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#\ ##0.0</c:formatCode>
                <c:ptCount val="1"/>
                <c:pt idx="0">
                  <c:v>179847.79501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9E-4D2F-9047-1F7A7ACDD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"/>
        <c:overlap val="-30"/>
        <c:axId val="503725728"/>
        <c:axId val="503725336"/>
      </c:barChart>
      <c:catAx>
        <c:axId val="503725728"/>
        <c:scaling>
          <c:orientation/>
        </c:scaling>
        <c:delete val="1"/>
        <c:axPos val="b"/>
        <c:numFmt formatCode="General" sourceLinked="1"/>
        <c:majorTickMark val="out"/>
        <c:minorTickMark val="none"/>
        <c:crossAx val="503725336"/>
        <c:auto val="0"/>
        <c:lblAlgn val="ctr"/>
        <c:lblOffset/>
        <c:noMultiLvlLbl val="0"/>
      </c:catAx>
      <c:valAx>
        <c:axId val="503725336"/>
        <c:scaling>
          <c:orientation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crossAx val="503725728"/>
        <c:crossBetween val="between"/>
        <c:majorUnit val="4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62680172920227"/>
          <c:y val="0.55860704183578491"/>
          <c:w val="0.85256290435791016"/>
          <c:h val="0.407387256622314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bg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 smtId="4294967295">
          <a:solidFill>
            <a:schemeClr val="bg1"/>
          </a:solidFill>
        </a:defRPr>
      </a:pPr>
      <a:endParaRPr smtId="4294967295">
        <a:solidFill>
          <a:schemeClr val="bg1"/>
        </a:solidFill>
      </a:endParaRPr>
    </a:p>
  </c:txPr>
  <c:externalData r:id="rId1">
    <c:autoUpdate val="0"/>
  </c:externalData>
</c:chartSpace>
</file>

<file path=ppt/charts/chart1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21225929260254"/>
          <c:y val="0.0060923811979591846"/>
          <c:w val="0.6149628758430481"/>
          <c:h val="0.784121751785278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invertIfNegative val="1"/>
            <c:spPr>
              <a:solidFill>
                <a:srgbClr val="4C82B8"/>
              </a:solidFill>
              <a:ln>
                <a:solidFill>
                  <a:srgbClr val="4C82B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B6-4AD2-A0C2-ADB26B3B5572}"/>
              </c:ext>
            </c:extLst>
          </c:dPt>
          <c:dPt>
            <c:idx val="1"/>
            <c:invertIfNegative val="1"/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3B6-4AD2-A0C2-ADB26B3B5572}"/>
              </c:ext>
            </c:extLst>
          </c:dPt>
          <c:dPt>
            <c:idx val="2"/>
            <c:invertIfNegative val="1"/>
            <c:spPr>
              <a:solidFill>
                <a:srgbClr val="FF7C53"/>
              </a:solidFill>
              <a:ln>
                <a:solidFill>
                  <a:srgbClr val="FF7C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B6-4AD2-A0C2-ADB26B3B5572}"/>
              </c:ext>
            </c:extLst>
          </c:dPt>
          <c:dPt>
            <c:idx val="3"/>
            <c:invertIfNegative val="1"/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3B6-4AD2-A0C2-ADB26B3B5572}"/>
              </c:ext>
            </c:extLst>
          </c:dPt>
          <c:dPt>
            <c:idx val="4"/>
            <c:invertIfNegative val="1"/>
            <c:spPr>
              <a:solidFill>
                <a:srgbClr val="33D1B0"/>
              </a:solidFill>
              <a:ln>
                <a:solidFill>
                  <a:srgbClr val="33D1B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B6-4AD2-A0C2-ADB26B3B5572}"/>
              </c:ext>
            </c:extLst>
          </c:dPt>
          <c:dPt>
            <c:idx val="5"/>
            <c:invertIfNegative val="1"/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3B6-4AD2-A0C2-ADB26B3B5572}"/>
              </c:ext>
            </c:extLst>
          </c:dPt>
          <c:dPt>
            <c:idx val="6"/>
            <c:invertIfNegative val="1"/>
            <c:spPr>
              <a:solidFill>
                <a:srgbClr val="FF595E"/>
              </a:solidFill>
              <a:ln>
                <a:solidFill>
                  <a:srgbClr val="FF595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3B6-4AD2-A0C2-ADB26B3B5572}"/>
              </c:ext>
            </c:extLst>
          </c:dPt>
          <c:dPt>
            <c:idx val="7"/>
            <c:invertIfNegative val="1"/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3B6-4AD2-A0C2-ADB26B3B5572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Лист1!$A$2:$A$9</c:f>
              <c:strCache>
                <c:ptCount val="7"/>
                <c:pt idx="0">
                  <c:v>Ценные бумаги                            34 млрд. рублей</c:v>
                </c:pt>
                <c:pt idx="2">
                  <c:v>Кредиты банков                          19,5 млрд. рублей</c:v>
                </c:pt>
                <c:pt idx="4">
                  <c:v>Бюджетные кредиты                92,2 млрд. рублей</c:v>
                </c:pt>
                <c:pt idx="6">
                  <c:v>Государственные гарантии    2,0 млрд рублей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34</c:v>
                </c:pt>
                <c:pt idx="1">
                  <c:v>2</c:v>
                </c:pt>
                <c:pt idx="2">
                  <c:v>19.5</c:v>
                </c:pt>
                <c:pt idx="3">
                  <c:v>2</c:v>
                </c:pt>
                <c:pt idx="4">
                  <c:v>92.2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3B6-4AD2-A0C2-ADB26B3B55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invertIfNegative val="1"/>
            <c:spPr>
              <a:solidFill>
                <a:srgbClr val="4C82B8"/>
              </a:solidFill>
              <a:ln>
                <a:solidFill>
                  <a:srgbClr val="4C82B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53B6-4AD2-A0C2-ADB26B3B5572}"/>
              </c:ext>
            </c:extLst>
          </c:dPt>
          <c:dPt>
            <c:idx val="1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53B6-4AD2-A0C2-ADB26B3B5572}"/>
              </c:ext>
            </c:extLst>
          </c:dPt>
          <c:dPt>
            <c:idx val="2"/>
            <c:invertIfNegative val="1"/>
            <c:spPr>
              <a:solidFill>
                <a:srgbClr val="FF7C53"/>
              </a:solidFill>
              <a:ln>
                <a:solidFill>
                  <a:srgbClr val="FF7C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53B6-4AD2-A0C2-ADB26B3B5572}"/>
              </c:ext>
            </c:extLst>
          </c:dPt>
          <c:dPt>
            <c:idx val="3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53B6-4AD2-A0C2-ADB26B3B5572}"/>
              </c:ext>
            </c:extLst>
          </c:dPt>
          <c:dPt>
            <c:idx val="4"/>
            <c:invertIfNegative val="1"/>
            <c:spPr>
              <a:solidFill>
                <a:srgbClr val="33D1B0"/>
              </a:solidFill>
              <a:ln>
                <a:solidFill>
                  <a:srgbClr val="33D1B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53B6-4AD2-A0C2-ADB26B3B5572}"/>
              </c:ext>
            </c:extLst>
          </c:dPt>
          <c:dPt>
            <c:idx val="5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53B6-4AD2-A0C2-ADB26B3B5572}"/>
              </c:ext>
            </c:extLst>
          </c:dPt>
          <c:dPt>
            <c:idx val="6"/>
            <c:invertIfNegative val="1"/>
            <c:spPr>
              <a:solidFill>
                <a:srgbClr val="FF595E"/>
              </a:solidFill>
              <a:ln>
                <a:solidFill>
                  <a:srgbClr val="FF595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53B6-4AD2-A0C2-ADB26B3B5572}"/>
              </c:ext>
            </c:extLst>
          </c:dPt>
          <c:dPt>
            <c:idx val="7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53B6-4AD2-A0C2-ADB26B3B5572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Лист1!$A$2:$A$9</c:f>
              <c:strCache>
                <c:ptCount val="7"/>
                <c:pt idx="0">
                  <c:v>Ценные бумаги                            34 млрд. рублей</c:v>
                </c:pt>
                <c:pt idx="2">
                  <c:v>Кредиты банков                          19,5 млрд. рублей</c:v>
                </c:pt>
                <c:pt idx="4">
                  <c:v>Бюджетные кредиты                92,2 млрд. рублей</c:v>
                </c:pt>
                <c:pt idx="6">
                  <c:v>Государственные гарантии    2,0 млрд рублей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34</c:v>
                </c:pt>
                <c:pt idx="1">
                  <c:v>2</c:v>
                </c:pt>
                <c:pt idx="2">
                  <c:v>19.5</c:v>
                </c:pt>
                <c:pt idx="3">
                  <c:v>2</c:v>
                </c:pt>
                <c:pt idx="4">
                  <c:v>92.2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53B6-4AD2-A0C2-ADB26B3B55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invertIfNegative val="1"/>
            <c:spPr>
              <a:solidFill>
                <a:srgbClr val="4C82B8"/>
              </a:solidFill>
              <a:ln>
                <a:solidFill>
                  <a:srgbClr val="4C82B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3B6-4AD2-A0C2-ADB26B3B5572}"/>
              </c:ext>
            </c:extLst>
          </c:dPt>
          <c:dPt>
            <c:idx val="1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53B6-4AD2-A0C2-ADB26B3B5572}"/>
              </c:ext>
            </c:extLst>
          </c:dPt>
          <c:dPt>
            <c:idx val="2"/>
            <c:invertIfNegative val="1"/>
            <c:spPr>
              <a:solidFill>
                <a:srgbClr val="FF7C53"/>
              </a:solidFill>
              <a:ln>
                <a:solidFill>
                  <a:srgbClr val="FF7C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53B6-4AD2-A0C2-ADB26B3B5572}"/>
              </c:ext>
            </c:extLst>
          </c:dPt>
          <c:dPt>
            <c:idx val="3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53B6-4AD2-A0C2-ADB26B3B5572}"/>
              </c:ext>
            </c:extLst>
          </c:dPt>
          <c:dPt>
            <c:idx val="4"/>
            <c:invertIfNegative val="1"/>
            <c:spPr>
              <a:solidFill>
                <a:srgbClr val="33D1B0"/>
              </a:solidFill>
              <a:ln>
                <a:solidFill>
                  <a:srgbClr val="33D1B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53B6-4AD2-A0C2-ADB26B3B5572}"/>
              </c:ext>
            </c:extLst>
          </c:dPt>
          <c:dPt>
            <c:idx val="5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53B6-4AD2-A0C2-ADB26B3B5572}"/>
              </c:ext>
            </c:extLst>
          </c:dPt>
          <c:dPt>
            <c:idx val="6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53B6-4AD2-A0C2-ADB26B3B5572}"/>
              </c:ext>
            </c:extLst>
          </c:dPt>
          <c:dPt>
            <c:idx val="7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53B6-4AD2-A0C2-ADB26B3B5572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Лист1!$A$2:$A$9</c:f>
              <c:strCache>
                <c:ptCount val="7"/>
                <c:pt idx="0">
                  <c:v>Ценные бумаги                            34 млрд. рублей</c:v>
                </c:pt>
                <c:pt idx="2">
                  <c:v>Кредиты банков                          19,5 млрд. рублей</c:v>
                </c:pt>
                <c:pt idx="4">
                  <c:v>Бюджетные кредиты                92,2 млрд. рублей</c:v>
                </c:pt>
                <c:pt idx="6">
                  <c:v>Государственные гарантии    2,0 млрд рублей</c:v>
                </c:pt>
              </c:strCache>
            </c:strRef>
          </c:cat>
          <c:val>
            <c:numRef>
              <c:f>Лист1!$D$2:$D$9</c:f>
              <c:numCache>
                <c:formatCode>#\ ##0.0</c:formatCode>
                <c:ptCount val="8"/>
                <c:pt idx="0">
                  <c:v>34</c:v>
                </c:pt>
                <c:pt idx="1">
                  <c:v>2</c:v>
                </c:pt>
                <c:pt idx="2">
                  <c:v>19.5</c:v>
                </c:pt>
                <c:pt idx="3">
                  <c:v>2</c:v>
                </c:pt>
                <c:pt idx="4">
                  <c:v>92.2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53B6-4AD2-A0C2-ADB26B3B557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invertIfNegative val="1"/>
            <c:spPr>
              <a:solidFill>
                <a:srgbClr val="4C82B8"/>
              </a:solidFill>
              <a:ln>
                <a:solidFill>
                  <a:srgbClr val="4C82B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53B6-4AD2-A0C2-ADB26B3B5572}"/>
              </c:ext>
            </c:extLst>
          </c:dPt>
          <c:dPt>
            <c:idx val="1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53B6-4AD2-A0C2-ADB26B3B5572}"/>
              </c:ext>
            </c:extLst>
          </c:dPt>
          <c:dPt>
            <c:idx val="2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53B6-4AD2-A0C2-ADB26B3B5572}"/>
              </c:ext>
            </c:extLst>
          </c:dPt>
          <c:dPt>
            <c:idx val="3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53B6-4AD2-A0C2-ADB26B3B5572}"/>
              </c:ext>
            </c:extLst>
          </c:dPt>
          <c:dPt>
            <c:idx val="4"/>
            <c:invertIfNegative val="1"/>
            <c:spPr>
              <a:solidFill>
                <a:srgbClr val="33D1B0"/>
              </a:solidFill>
              <a:ln>
                <a:solidFill>
                  <a:srgbClr val="33D1B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53B6-4AD2-A0C2-ADB26B3B5572}"/>
              </c:ext>
            </c:extLst>
          </c:dPt>
          <c:dPt>
            <c:idx val="5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53B6-4AD2-A0C2-ADB26B3B5572}"/>
              </c:ext>
            </c:extLst>
          </c:dPt>
          <c:dPt>
            <c:idx val="6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53B6-4AD2-A0C2-ADB26B3B5572}"/>
              </c:ext>
            </c:extLst>
          </c:dPt>
          <c:dPt>
            <c:idx val="7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53B6-4AD2-A0C2-ADB26B3B5572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Лист1!$A$2:$A$9</c:f>
              <c:strCache>
                <c:ptCount val="7"/>
                <c:pt idx="0">
                  <c:v>Ценные бумаги                            34 млрд. рублей</c:v>
                </c:pt>
                <c:pt idx="2">
                  <c:v>Кредиты банков                          19,5 млрд. рублей</c:v>
                </c:pt>
                <c:pt idx="4">
                  <c:v>Бюджетные кредиты                92,2 млрд. рублей</c:v>
                </c:pt>
                <c:pt idx="6">
                  <c:v>Государственные гарантии    2,0 млрд рублей</c:v>
                </c:pt>
              </c:strCache>
            </c:strRef>
          </c:cat>
          <c:val>
            <c:numRef>
              <c:f>Лист1!$E$2:$E$9</c:f>
              <c:numCache>
                <c:formatCode>#\ ##0.0</c:formatCode>
                <c:ptCount val="8"/>
                <c:pt idx="0">
                  <c:v>34</c:v>
                </c:pt>
                <c:pt idx="1">
                  <c:v>2</c:v>
                </c:pt>
                <c:pt idx="2">
                  <c:v>19.5</c:v>
                </c:pt>
                <c:pt idx="3">
                  <c:v>2</c:v>
                </c:pt>
                <c:pt idx="4">
                  <c:v>92.2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3-53B6-4AD2-A0C2-ADB26B3B557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53B6-4AD2-A0C2-ADB26B3B5572}"/>
              </c:ext>
            </c:extLst>
          </c:dPt>
          <c:dPt>
            <c:idx val="1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53B6-4AD2-A0C2-ADB26B3B5572}"/>
              </c:ext>
            </c:extLst>
          </c:dPt>
          <c:dPt>
            <c:idx val="2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53B6-4AD2-A0C2-ADB26B3B5572}"/>
              </c:ext>
            </c:extLst>
          </c:dPt>
          <c:dPt>
            <c:idx val="3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53B6-4AD2-A0C2-ADB26B3B5572}"/>
              </c:ext>
            </c:extLst>
          </c:dPt>
          <c:dPt>
            <c:idx val="4"/>
            <c:invertIfNegative val="1"/>
            <c:spPr>
              <a:solidFill>
                <a:srgbClr val="33D1B0"/>
              </a:solidFill>
              <a:ln>
                <a:solidFill>
                  <a:srgbClr val="33D1B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53B6-4AD2-A0C2-ADB26B3B5572}"/>
              </c:ext>
            </c:extLst>
          </c:dPt>
          <c:dPt>
            <c:idx val="5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53B6-4AD2-A0C2-ADB26B3B5572}"/>
              </c:ext>
            </c:extLst>
          </c:dPt>
          <c:dPt>
            <c:idx val="6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53B6-4AD2-A0C2-ADB26B3B5572}"/>
              </c:ext>
            </c:extLst>
          </c:dPt>
          <c:dPt>
            <c:idx val="7"/>
            <c:invertIfNegative val="1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53B6-4AD2-A0C2-ADB26B3B5572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Лист1!$A$2:$A$9</c:f>
              <c:strCache>
                <c:ptCount val="7"/>
                <c:pt idx="0">
                  <c:v>Ценные бумаги                            34 млрд. рублей</c:v>
                </c:pt>
                <c:pt idx="2">
                  <c:v>Кредиты банков                          19,5 млрд. рублей</c:v>
                </c:pt>
                <c:pt idx="4">
                  <c:v>Бюджетные кредиты                92,2 млрд. рублей</c:v>
                </c:pt>
                <c:pt idx="6">
                  <c:v>Государственные гарантии    2,0 млрд рублей</c:v>
                </c:pt>
              </c:strCache>
            </c:strRef>
          </c:cat>
          <c:val>
            <c:numRef>
              <c:f>Лист1!$F$2:$F$9</c:f>
              <c:numCache>
                <c:formatCode>#\ ##0.0</c:formatCode>
                <c:ptCount val="8"/>
                <c:pt idx="0">
                  <c:v>34</c:v>
                </c:pt>
                <c:pt idx="1">
                  <c:v>2</c:v>
                </c:pt>
                <c:pt idx="2">
                  <c:v>19.5</c:v>
                </c:pt>
                <c:pt idx="3">
                  <c:v>2</c:v>
                </c:pt>
                <c:pt idx="4">
                  <c:v>92.2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53B6-4AD2-A0C2-ADB26B3B5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/>
      </c:doughnutChart>
    </c:plotArea>
    <c:plotVisOnly val="1"/>
    <c:dispBlanksAs val="gap"/>
    <c:showDLblsOverMax val="0"/>
  </c:chart>
  <c:txPr>
    <a:bodyPr/>
    <a:p>
      <a:pPr>
        <a:defRPr sz="1800" smtId="4294967295">
          <a:solidFill>
            <a:schemeClr val="bg1"/>
          </a:solidFill>
        </a:defRPr>
      </a:pPr>
      <a:endParaRPr sz="1800" smtId="4294967295">
        <a:solidFill>
          <a:schemeClr val="bg1"/>
        </a:solidFill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sng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b="1" u="sng"/>
              <a:t>Среднемесячная начисленная заработная плата, руб.</a:t>
            </a:r>
          </a:p>
        </c:rich>
      </c:tx>
      <c:layout>
        <c:manualLayout>
          <c:xMode val="edge"/>
          <c:yMode val="edge"/>
          <c:x val="0.191175296902656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200" b="0" i="0" u="sng" strike="noStrike" kern="1200" spc="0" baseline="0" smtId="4294967295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sz="1200" b="0" i="0" u="sng" strike="noStrike" kern="1200" spc="0" baseline="0" smtId="4294967295">
            <a:solidFill>
              <a:schemeClr val="bg1"/>
            </a:solidFill>
            <a:latin typeface="+mn-lt"/>
            <a:ea typeface="+mn-ea"/>
            <a:cs typeface="+mn-cs"/>
          </a:endParaRPr>
        </a:p>
      </c:txPr>
    </c:title>
    <c:autoTitleDeleted val="0"/>
    <c:plotArea>
      <c:lineChart>
        <c:grouping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Плановое значение</c:v>
                </c:pt>
              </c:strCache>
            </c:strRef>
          </c:tx>
          <c:spPr>
            <a:ln w="7302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Pt>
            <c:idx val="1"/>
            <c:invertIfNegative val="1"/>
            <c:marker>
              <c:symbol val="none"/>
            </c:marker>
            <c:extLst>
              <c:ext xmlns:c16="http://schemas.microsoft.com/office/drawing/2014/chart" uri="{C3380CC4-5D6E-409C-BE32-E72D297353CC}">
                <c16:uniqueId val="{00000000-9946-4D6A-986E-7072F8DB2B46}"/>
              </c:ext>
            </c:extLst>
          </c:dPt>
          <c:dLbls>
            <c:dLbl>
              <c:idx val="0"/>
              <c:layout>
                <c:manualLayout>
                  <c:x val="-0.094411402940750122"/>
                  <c:y val="0.04454287886619567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0B-46F9-867A-DD49B837D89B}"/>
                </c:ext>
              </c:extLst>
            </c:dLbl>
            <c:dLbl>
              <c:idx val="1"/>
              <c:layout>
                <c:manualLayout>
                  <c:x val="-0.037962086498737335"/>
                  <c:y val="0.0573127493262290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46-4D6A-986E-7072F8DB2B46}"/>
                </c:ext>
              </c:extLst>
            </c:dLbl>
            <c:dLbl>
              <c:idx val="2"/>
              <c:layout>
                <c:manualLayout>
                  <c:x val="-0.14333413541316986"/>
                  <c:y val="-0.104702591896057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46-4D6A-986E-7072F8DB2B46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-0.14900751411914825"/>
                  <c:y val="-0.118473537266254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F5-4C5E-A99F-8024CA8AB967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2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200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2026-прогноз</c:v>
                </c:pt>
                <c:pt idx="4">
                  <c:v>2027-прогноз</c:v>
                </c:pt>
                <c:pt idx="5">
                  <c:v>2028-прогноз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37859</c:v>
                </c:pt>
                <c:pt idx="1">
                  <c:v>47652.5</c:v>
                </c:pt>
                <c:pt idx="2">
                  <c:v>58117</c:v>
                </c:pt>
                <c:pt idx="3">
                  <c:v>63248</c:v>
                </c:pt>
                <c:pt idx="4">
                  <c:v>68498</c:v>
                </c:pt>
                <c:pt idx="5">
                  <c:v>74251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946-4D6A-986E-7072F8DB2B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Фактическое значение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"/>
            <c:invertIfNegative val="1"/>
            <c:marker>
              <c:symbol val="none"/>
            </c:marker>
            <c:extLst>
              <c:ext xmlns:c16="http://schemas.microsoft.com/office/drawing/2014/chart" uri="{C3380CC4-5D6E-409C-BE32-E72D297353CC}">
                <c16:uniqueId val="{00000005-9946-4D6A-986E-7072F8DB2B46}"/>
              </c:ext>
            </c:extLst>
          </c:dPt>
          <c:dLbls>
            <c:dLbl>
              <c:idx val="0"/>
              <c:layout>
                <c:manualLayout>
                  <c:x val="-0.12828098237514496"/>
                  <c:y val="-0.125741213560104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46-4D6A-986E-7072F8DB2B46}"/>
                </c:ext>
              </c:extLst>
            </c:dLbl>
            <c:dLbl>
              <c:idx val="1"/>
              <c:layout>
                <c:manualLayout>
                  <c:x val="-0.162150576710701"/>
                  <c:y val="-0.127008408308029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46-4D6A-986E-7072F8DB2B46}"/>
                </c:ext>
              </c:extLst>
            </c:dLbl>
            <c:dLbl>
              <c:idx val="2"/>
              <c:layout>
                <c:manualLayout>
                  <c:x val="0.052356809377670288"/>
                  <c:y val="0.0355420261621475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0B-46F9-867A-DD49B837D89B}"/>
                </c:ext>
              </c:extLst>
            </c:dLbl>
            <c:dLbl>
              <c:idx val="3"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F5-4C5E-A99F-8024CA8AB967}"/>
                </c:ext>
              </c:extLst>
            </c:dLbl>
            <c:dLbl>
              <c:idx val="4"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F5-4C5E-A99F-8024CA8AB967}"/>
                </c:ext>
              </c:extLst>
            </c:dLbl>
            <c:dLbl>
              <c:idx val="5"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F5-4C5E-A99F-8024CA8AB9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200" b="0" i="0" u="none" strike="noStrike" kern="1200" baseline="0" smtId="4294967295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sz="1200" b="0" i="0" u="none" strike="noStrike" kern="1200" baseline="0" smtId="4294967295">
                  <a:solidFill>
                    <a:srgbClr val="FF0000"/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2026-прогноз</c:v>
                </c:pt>
                <c:pt idx="4">
                  <c:v>2027-прогноз</c:v>
                </c:pt>
                <c:pt idx="5">
                  <c:v>2028-прогноз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39036.5</c:v>
                </c:pt>
                <c:pt idx="1">
                  <c:v>49459.3</c:v>
                </c:pt>
                <c:pt idx="2">
                  <c:v>56038</c:v>
                </c:pt>
                <c:pt idx="3">
                  <c:v>63248</c:v>
                </c:pt>
                <c:pt idx="4">
                  <c:v>68498</c:v>
                </c:pt>
                <c:pt idx="5">
                  <c:v>74251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946-4D6A-986E-7072F8DB2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94553768"/>
        <c:axId val="494551416"/>
      </c:lineChart>
      <c:catAx>
        <c:axId val="49455376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00" b="1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000" b="1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494551416"/>
        <c:crosses val="autoZero"/>
        <c:auto val="0"/>
        <c:lblAlgn val="ctr"/>
        <c:lblOffset/>
        <c:noMultiLvlLbl val="0"/>
      </c:catAx>
      <c:valAx>
        <c:axId val="494551416"/>
        <c:scaling>
          <c:orientation/>
          <c:min val="28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crossAx val="494553768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000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sz="1000" b="0" i="0" u="none" strike="noStrike" kern="1200" baseline="0" smtId="4294967295">
            <a:solidFill>
              <a:schemeClr val="bg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 sz="1000" smtId="4294967295">
          <a:solidFill>
            <a:schemeClr val="bg1"/>
          </a:solidFill>
        </a:defRPr>
      </a:pPr>
      <a:endParaRPr sz="1000" smtId="4294967295">
        <a:solidFill>
          <a:schemeClr val="bg1"/>
        </a:solidFill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sng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b="1" u="sng"/>
              <a:t>Уровень валового продукта на душу населения, млн.руб</a:t>
            </a:r>
            <a:r>
              <a:rPr lang="ru-RU" u="sng"/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200" b="0" i="0" u="sng" strike="noStrike" kern="1200" spc="0" baseline="0" smtId="4294967295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sz="1200" b="0" i="0" u="sng" strike="noStrike" kern="1200" spc="0" baseline="0" smtId="4294967295">
            <a:solidFill>
              <a:schemeClr val="bg1"/>
            </a:solidFill>
            <a:latin typeface="+mn-lt"/>
            <a:ea typeface="+mn-ea"/>
            <a:cs typeface="+mn-cs"/>
          </a:endParaRPr>
        </a:p>
      </c:txPr>
    </c:title>
    <c:autoTitleDeleted val="0"/>
    <c:plotArea>
      <c:layout>
        <c:manualLayout>
          <c:layoutTarget val="inner"/>
          <c:xMode val="edge"/>
          <c:yMode val="edge"/>
          <c:x val="0.041396163403987885"/>
          <c:y val="0.23124042153358459"/>
          <c:w val="0.917207658290863"/>
          <c:h val="0.30618706345558167"/>
        </c:manualLayout>
      </c:layout>
      <c:lineChart>
        <c:grouping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Плановое значение</c:v>
                </c:pt>
              </c:strCache>
            </c:strRef>
          </c:tx>
          <c:spPr>
            <a:ln w="793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Pt>
            <c:idx val="1"/>
            <c:invertIfNegative val="1"/>
            <c:marker>
              <c:symbol val="none"/>
            </c:marker>
            <c:extLst>
              <c:ext xmlns:c16="http://schemas.microsoft.com/office/drawing/2014/chart" uri="{C3380CC4-5D6E-409C-BE32-E72D297353CC}">
                <c16:uniqueId val="{00000000-1794-4858-B1AA-62C53BA22223}"/>
              </c:ext>
            </c:extLst>
          </c:dPt>
          <c:dLbls>
            <c:dLbl>
              <c:idx val="0"/>
              <c:layout>
                <c:manualLayout>
                  <c:x val="-0.13505490124225616"/>
                  <c:y val="-0.020941792055964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94-4858-B1AA-62C53BA22223}"/>
                </c:ext>
              </c:extLst>
            </c:dLbl>
            <c:dLbl>
              <c:idx val="1"/>
              <c:layout>
                <c:manualLayout>
                  <c:x val="-0.014629705809056759"/>
                  <c:y val="-0.199856206774711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94-4858-B1AA-62C53BA22223}"/>
                </c:ext>
              </c:extLst>
            </c:dLbl>
            <c:dLbl>
              <c:idx val="2"/>
              <c:layout>
                <c:manualLayout>
                  <c:x val="-0.086132168769836426"/>
                  <c:y val="-0.110643751919269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94-4858-B1AA-62C53BA22223}"/>
                </c:ext>
              </c:extLst>
            </c:dLbl>
            <c:dLbl>
              <c:idx val="3"/>
              <c:layout>
                <c:manualLayout>
                  <c:x val="-0.052262581884860992"/>
                  <c:y val="-0.115939930081367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F8-466F-9BCD-0B2C2131C494}"/>
                </c:ext>
              </c:extLst>
            </c:dLbl>
            <c:dLbl>
              <c:idx val="4"/>
              <c:layout>
                <c:manualLayout>
                  <c:x val="-0.0673157274723053"/>
                  <c:y val="-0.0974652990698814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F8-466F-9BCD-0B2C2131C494}"/>
                </c:ext>
              </c:extLst>
            </c:dLbl>
            <c:dLbl>
              <c:idx val="5"/>
              <c:layout>
                <c:manualLayout>
                  <c:x val="-0.059922501444816589"/>
                  <c:y val="-0.0605160444974899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F8-466F-9BCD-0B2C2131C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4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400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2026-прогноз</c:v>
                </c:pt>
                <c:pt idx="4">
                  <c:v>2027-прогноз</c:v>
                </c:pt>
                <c:pt idx="5">
                  <c:v>2028-прогноз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 formatCode="General">
                  <c:v>338.7</c:v>
                </c:pt>
                <c:pt idx="1">
                  <c:v>322.2</c:v>
                </c:pt>
                <c:pt idx="2">
                  <c:v>484.9</c:v>
                </c:pt>
                <c:pt idx="3">
                  <c:v>523.5</c:v>
                </c:pt>
                <c:pt idx="4">
                  <c:v>561.7</c:v>
                </c:pt>
                <c:pt idx="5">
                  <c:v>604.2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94-4858-B1AA-62C53BA222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Фактическое значение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"/>
            <c:invertIfNegative val="1"/>
            <c:marker>
              <c:symbol val="none"/>
            </c:marker>
            <c:extLst>
              <c:ext xmlns:c16="http://schemas.microsoft.com/office/drawing/2014/chart" uri="{C3380CC4-5D6E-409C-BE32-E72D297353CC}">
                <c16:uniqueId val="{00000005-1794-4858-B1AA-62C53BA22223}"/>
              </c:ext>
            </c:extLst>
          </c:dPt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12376504391431808"/>
                  <c:y val="-0.0882279872894287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94-4858-B1AA-62C53BA22223}"/>
                </c:ext>
              </c:extLst>
            </c:dLbl>
            <c:dLbl>
              <c:idx val="2"/>
              <c:layout>
                <c:manualLayout>
                  <c:x val="0.0004234439111314714"/>
                  <c:y val="0.0410944111645221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0A-46E8-AA2C-D91C2A5A9AB4}"/>
                </c:ext>
              </c:extLst>
            </c:dLbl>
            <c:dLbl>
              <c:idx val="3"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F8-466F-9BCD-0B2C2131C494}"/>
                </c:ext>
              </c:extLst>
            </c:dLbl>
            <c:dLbl>
              <c:idx val="4"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F8-466F-9BCD-0B2C2131C494}"/>
                </c:ext>
              </c:extLst>
            </c:dLbl>
            <c:dLbl>
              <c:idx val="5"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F8-466F-9BCD-0B2C2131C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200" b="0" i="0" u="none" strike="noStrike" kern="1200" baseline="0" smtId="4294967295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sz="1200" b="0" i="0" u="none" strike="noStrike" kern="1200" baseline="0" smtId="4294967295">
                  <a:solidFill>
                    <a:srgbClr val="C00000"/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2026-прогноз</c:v>
                </c:pt>
                <c:pt idx="4">
                  <c:v>2027-прогноз</c:v>
                </c:pt>
                <c:pt idx="5">
                  <c:v>2028-прогноз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345.7</c:v>
                </c:pt>
                <c:pt idx="1">
                  <c:v>386.9</c:v>
                </c:pt>
                <c:pt idx="2">
                  <c:v>440.4</c:v>
                </c:pt>
                <c:pt idx="3">
                  <c:v>523.5</c:v>
                </c:pt>
                <c:pt idx="4" formatCode="0.0">
                  <c:v>561.7</c:v>
                </c:pt>
                <c:pt idx="5" formatCode="0.0">
                  <c:v>604.2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794-4858-B1AA-62C53BA22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95523400"/>
        <c:axId val="495524968"/>
      </c:lineChart>
      <c:catAx>
        <c:axId val="495523400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00" b="1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000" b="1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495524968"/>
        <c:crosses val="autoZero"/>
        <c:auto val="0"/>
        <c:lblAlgn val="ctr"/>
        <c:lblOffset/>
        <c:noMultiLvlLbl val="0"/>
      </c:catAx>
      <c:valAx>
        <c:axId val="495524968"/>
        <c:scaling>
          <c:orientation/>
          <c:max val="620"/>
          <c:min val="3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crossAx val="495523400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000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sz="1000" b="0" i="0" u="none" strike="noStrike" kern="1200" baseline="0" smtId="4294967295">
            <a:solidFill>
              <a:schemeClr val="bg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 sz="1000" smtId="4294967295">
          <a:solidFill>
            <a:schemeClr val="bg1"/>
          </a:solidFill>
        </a:defRPr>
      </a:pPr>
      <a:endParaRPr sz="1000" smtId="4294967295">
        <a:solidFill>
          <a:schemeClr val="bg1"/>
        </a:solidFill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sng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u="sng"/>
              <a:t>Инвестиции в основной капитал, млн.руб.</a:t>
            </a:r>
          </a:p>
        </c:rich>
      </c:tx>
      <c:layout>
        <c:manualLayout>
          <c:xMode val="edge"/>
          <c:yMode val="edge"/>
          <c:x val="0.172744378447532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200" b="0" i="0" u="sng" strike="noStrike" kern="1200" spc="0" baseline="0" smtId="4294967295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sz="1200" b="0" i="0" u="sng" strike="noStrike" kern="1200" spc="0" baseline="0" smtId="4294967295">
            <a:solidFill>
              <a:schemeClr val="bg1"/>
            </a:solidFill>
            <a:latin typeface="+mn-lt"/>
            <a:ea typeface="+mn-ea"/>
            <a:cs typeface="+mn-cs"/>
          </a:endParaRPr>
        </a:p>
      </c:txPr>
    </c:title>
    <c:autoTitleDeleted val="0"/>
    <c:plotArea>
      <c:lineChart>
        <c:grouping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Плановое значение</c:v>
                </c:pt>
              </c:strCache>
            </c:strRef>
          </c:tx>
          <c:spPr>
            <a:ln w="6350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Pt>
            <c:idx val="1"/>
            <c:invertIfNegative val="1"/>
            <c:marker>
              <c:symbol val="none"/>
            </c:marker>
            <c:extLst>
              <c:ext xmlns:c16="http://schemas.microsoft.com/office/drawing/2014/chart" uri="{C3380CC4-5D6E-409C-BE32-E72D297353CC}">
                <c16:uniqueId val="{00000000-DA42-4C02-9123-D0825275CC40}"/>
              </c:ext>
            </c:extLst>
          </c:dPt>
          <c:dLbls>
            <c:dLbl>
              <c:idx val="0"/>
              <c:layout>
                <c:manualLayout>
                  <c:x val="-0.11460902541875839"/>
                  <c:y val="0.0635377019643783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42-4C02-9123-D0825275CC40}"/>
                </c:ext>
              </c:extLst>
            </c:dLbl>
            <c:dLbl>
              <c:idx val="1"/>
              <c:layout>
                <c:manualLayout>
                  <c:x val="-0.096161477267742157"/>
                  <c:y val="-0.0597322769463062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42-4C02-9123-D0825275CC40}"/>
                </c:ext>
              </c:extLst>
            </c:dLbl>
            <c:dLbl>
              <c:idx val="2"/>
              <c:layout>
                <c:manualLayout>
                  <c:x val="-0.028422301635146141"/>
                  <c:y val="0.0561283119022846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42-4C02-9123-D0825275CC40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2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200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2026-прогноз</c:v>
                </c:pt>
                <c:pt idx="4">
                  <c:v>2027-прогноз</c:v>
                </c:pt>
                <c:pt idx="5">
                  <c:v>2028-прогноз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1093.5</c:v>
                </c:pt>
                <c:pt idx="1">
                  <c:v>1630.8</c:v>
                </c:pt>
                <c:pt idx="2">
                  <c:v>1253.2</c:v>
                </c:pt>
                <c:pt idx="3">
                  <c:v>1380.3</c:v>
                </c:pt>
                <c:pt idx="4">
                  <c:v>1501.6</c:v>
                </c:pt>
                <c:pt idx="5">
                  <c:v>1633.5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A42-4C02-9123-D0825275CC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Фактическое значение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"/>
            <c:invertIfNegative val="1"/>
            <c:marker>
              <c:symbol val="none"/>
            </c:marker>
            <c:extLst>
              <c:ext xmlns:c16="http://schemas.microsoft.com/office/drawing/2014/chart" uri="{C3380CC4-5D6E-409C-BE32-E72D297353CC}">
                <c16:uniqueId val="{00000005-DA42-4C02-9123-D0825275CC40}"/>
              </c:ext>
            </c:extLst>
          </c:dPt>
          <c:dLbls>
            <c:dLbl>
              <c:idx val="0"/>
              <c:layout>
                <c:manualLayout>
                  <c:x val="-0.13626140356063843"/>
                  <c:y val="-0.0389402285218238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42-4C02-9123-D0825275CC40}"/>
                </c:ext>
              </c:extLst>
            </c:dLbl>
            <c:dLbl>
              <c:idx val="1"/>
              <c:layout>
                <c:manualLayout>
                  <c:x val="-0.0585286021232605"/>
                  <c:y val="0.0506366752088069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42-4C02-9123-D0825275CC40}"/>
                </c:ext>
              </c:extLst>
            </c:dLbl>
            <c:dLbl>
              <c:idx val="2"/>
              <c:layout>
                <c:manualLayout>
                  <c:x val="-0.043475452810525894"/>
                  <c:y val="-0.151483312249183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55-4107-B2BB-A9F18963FD60}"/>
                </c:ext>
              </c:extLst>
            </c:dLbl>
            <c:dLbl>
              <c:idx val="3"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5A-40EF-8E93-A4C7F9BDA54F}"/>
                </c:ext>
              </c:extLst>
            </c:dLbl>
            <c:dLbl>
              <c:idx val="4"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5A-40EF-8E93-A4C7F9BDA54F}"/>
                </c:ext>
              </c:extLst>
            </c:dLbl>
            <c:dLbl>
              <c:idx val="5"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5A-40EF-8E93-A4C7F9BDA5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200" b="0" i="0" u="none" strike="noStrike" kern="1200" baseline="0" smtId="4294967295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sz="1200" b="0" i="0" u="none" strike="noStrike" kern="1200" baseline="0" smtId="4294967295">
                  <a:solidFill>
                    <a:srgbClr val="FF0000"/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2026-прогноз</c:v>
                </c:pt>
                <c:pt idx="4">
                  <c:v>2027-прогноз</c:v>
                </c:pt>
                <c:pt idx="5">
                  <c:v>2028-прогноз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1455.6</c:v>
                </c:pt>
                <c:pt idx="1">
                  <c:v>1249.5</c:v>
                </c:pt>
                <c:pt idx="2">
                  <c:v>1371.5</c:v>
                </c:pt>
                <c:pt idx="3">
                  <c:v>1380.3</c:v>
                </c:pt>
                <c:pt idx="4">
                  <c:v>1501.6</c:v>
                </c:pt>
                <c:pt idx="5">
                  <c:v>1633.5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A42-4C02-9123-D0825275C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95525360"/>
        <c:axId val="495522616"/>
      </c:lineChart>
      <c:catAx>
        <c:axId val="49552536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00" b="1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000" b="1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495522616"/>
        <c:crosses val="autoZero"/>
        <c:auto val="0"/>
        <c:lblAlgn val="ctr"/>
        <c:lblOffset/>
        <c:noMultiLvlLbl val="0"/>
      </c:catAx>
      <c:valAx>
        <c:axId val="495522616"/>
        <c:scaling>
          <c:orientation/>
          <c:min val="8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crossAx val="495525360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000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sz="1000" b="0" i="0" u="none" strike="noStrike" kern="1200" baseline="0" smtId="4294967295">
            <a:solidFill>
              <a:schemeClr val="bg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 sz="1000" smtId="4294967295">
          <a:solidFill>
            <a:schemeClr val="bg1"/>
          </a:solidFill>
        </a:defRPr>
      </a:pPr>
      <a:endParaRPr sz="1000" smtId="4294967295">
        <a:solidFill>
          <a:schemeClr val="bg1"/>
        </a:solidFill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err="1">
                <a:solidFill>
                  <a:schemeClr val="tx1"/>
                </a:solidFill>
              </a:rPr>
              <a:t>млн.руб.</a:t>
            </a:r>
          </a:p>
        </c:rich>
      </c:tx>
      <c:layout>
        <c:manualLayout>
          <c:xMode val="edge"/>
          <c:yMode val="edge"/>
          <c:x val="0.90821570158004761"/>
          <c:y val="0.014529988169670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 algn="r">
            <a:defRPr sz="1400" b="0" i="0" u="none" strike="noStrike" kern="1200" spc="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1400" b="0" i="0" u="none" strike="noStrike" kern="1200" spc="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title>
    <c:autoTitleDeleted val="0"/>
    <c:view3D>
      <c:rotX val="20"/>
      <c:rotY val="40"/>
      <c:rAngAx val="1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0.065504409372806549"/>
          <c:y val="0.040286734700202942"/>
          <c:w val="0.91832840442657471"/>
          <c:h val="0.802123606204986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">
                  <a:schemeClr val="accent5">
                    <a:lumMod val="60000"/>
                    <a:lumOff val="40000"/>
                  </a:schemeClr>
                </a:gs>
                <a:gs pos="90000">
                  <a:schemeClr val="accent5">
                    <a:lumMod val="50000"/>
                  </a:schemeClr>
                </a:gs>
                <a:gs pos="30000">
                  <a:schemeClr val="accent5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015409526415169239"/>
                  <c:y val="-0.101953640580177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96-4645-BC4C-9C91DBEF48E5}"/>
                </c:ext>
              </c:extLst>
            </c:dLbl>
            <c:dLbl>
              <c:idx val="1"/>
              <c:layout>
                <c:manualLayout>
                  <c:x val="0.01984223909676075"/>
                  <c:y val="-0.097391456365585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96-4645-BC4C-9C91DBEF48E5}"/>
                </c:ext>
              </c:extLst>
            </c:dLbl>
            <c:dLbl>
              <c:idx val="2"/>
              <c:layout>
                <c:manualLayout>
                  <c:x val="0.0568796768784523"/>
                  <c:y val="-0.0910227969288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96-4645-BC4C-9C91DBEF4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000" b="1" i="0" u="none" strike="noStrike" kern="1200" baseline="0" smtId="4294967295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2000" b="1" i="0" u="none" strike="noStrike" kern="1200" baseline="0" smtId="4294967295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1301.7</c:v>
                </c:pt>
                <c:pt idx="1">
                  <c:v>1531.3</c:v>
                </c:pt>
                <c:pt idx="2">
                  <c:v>1670.2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3-C596-4645-BC4C-9C91DBEF48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79000">
                  <a:srgbClr val="FF5050"/>
                </a:gs>
                <a:gs pos="67000">
                  <a:srgbClr val="FF5050"/>
                </a:gs>
                <a:gs pos="16000">
                  <a:srgbClr val="FFA7A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invertIfNegative val="0"/>
          <c:dLbls>
            <c:dLbl>
              <c:idx val="0"/>
              <c:layout>
                <c:manualLayout>
                  <c:x val="0.058431565761566162"/>
                  <c:y val="-0.05221814289689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96-4645-BC4C-9C91DBEF48E5}"/>
                </c:ext>
              </c:extLst>
            </c:dLbl>
            <c:dLbl>
              <c:idx val="1"/>
              <c:layout>
                <c:manualLayout>
                  <c:x val="0.089721828699111938"/>
                  <c:y val="-0.036154638975858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96-4645-BC4C-9C91DBEF48E5}"/>
                </c:ext>
              </c:extLst>
            </c:dLbl>
            <c:dLbl>
              <c:idx val="2"/>
              <c:layout>
                <c:manualLayout>
                  <c:x val="0.13962841033935547"/>
                  <c:y val="0.0927320197224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96-4645-BC4C-9C91DBEF4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000" b="1" i="0" u="none" strike="noStrike" kern="1200" baseline="0" smtId="4294967295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sz="2000" b="1" i="0" u="none" strike="noStrike" kern="1200" baseline="0" smtId="4294967295">
                  <a:solidFill>
                    <a:srgbClr val="C00000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1271.5</c:v>
                </c:pt>
                <c:pt idx="1">
                  <c:v>1499</c:v>
                </c:pt>
                <c:pt idx="2">
                  <c:v>1658.3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7-C596-4645-BC4C-9C91DBEF48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ПРОФИЦИТ</c:v>
                </c:pt>
              </c:strCache>
            </c:strRef>
          </c:tx>
          <c:spPr>
            <a:gradFill rotWithShape="1">
              <a:gsLst>
                <a:gs pos="100000">
                  <a:srgbClr val="CCFF99"/>
                </a:gs>
                <a:gs pos="100000">
                  <a:schemeClr val="accent3">
                    <a:shade val="93000"/>
                    <a:satMod val="130000"/>
                  </a:schemeClr>
                </a:gs>
                <a:gs pos="89000">
                  <a:srgbClr val="99FF66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spPr>
              <a:gradFill>
                <a:gsLst>
                  <a:gs pos="100000">
                    <a:srgbClr val="CCFF99"/>
                  </a:gs>
                  <a:gs pos="100000">
                    <a:schemeClr val="accent3">
                      <a:shade val="93000"/>
                      <a:satMod val="130000"/>
                    </a:schemeClr>
                  </a:gs>
                  <a:gs pos="89000">
                    <a:srgbClr val="99FF66"/>
                  </a:gs>
                </a:gsLst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C596-4645-BC4C-9C91DBEF48E5}"/>
              </c:ext>
            </c:extLst>
          </c:dPt>
          <c:dPt>
            <c:idx val="1"/>
            <c:invertIfNegative val="0"/>
            <c:spPr>
              <a:gradFill>
                <a:gsLst>
                  <a:gs pos="100000">
                    <a:srgbClr val="CCFF99"/>
                  </a:gs>
                  <a:gs pos="100000">
                    <a:schemeClr val="accent3">
                      <a:shade val="93000"/>
                      <a:satMod val="130000"/>
                    </a:schemeClr>
                  </a:gs>
                  <a:gs pos="89000">
                    <a:srgbClr val="99FF66"/>
                  </a:gs>
                </a:gsLst>
              </a:gradFill>
              <a:ln>
                <a:solidFill>
                  <a:srgbClr val="7030A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  <a:contourClr>
                  <a:srgbClr val="7030A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596-4645-BC4C-9C91DBEF48E5}"/>
              </c:ext>
            </c:extLst>
          </c:dPt>
          <c:dPt>
            <c:idx val="2"/>
            <c:invertIfNegative val="0"/>
            <c:spPr>
              <a:gradFill>
                <a:gsLst>
                  <a:gs pos="100000">
                    <a:srgbClr val="CCFF99"/>
                  </a:gs>
                  <a:gs pos="100000">
                    <a:schemeClr val="accent3">
                      <a:shade val="93000"/>
                      <a:satMod val="130000"/>
                    </a:schemeClr>
                  </a:gs>
                  <a:gs pos="89000">
                    <a:srgbClr val="99FF66"/>
                  </a:gs>
                </a:gsLst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C596-4645-BC4C-9C91DBEF48E5}"/>
              </c:ext>
            </c:extLst>
          </c:dPt>
          <c:dLbls>
            <c:dLbl>
              <c:idx val="0"/>
              <c:layout>
                <c:manualLayout>
                  <c:x val="0.037551268935203552"/>
                  <c:y val="-0.0453374907374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96-4645-BC4C-9C91DBEF48E5}"/>
                </c:ext>
              </c:extLst>
            </c:dLbl>
            <c:dLbl>
              <c:idx val="1"/>
              <c:layout>
                <c:manualLayout>
                  <c:x val="0.045952659100294113"/>
                  <c:y val="-0.070310018956661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96-4645-BC4C-9C91DBEF48E5}"/>
                </c:ext>
              </c:extLst>
            </c:dLbl>
            <c:dLbl>
              <c:idx val="2"/>
              <c:layout>
                <c:manualLayout>
                  <c:x val="0.060993686318397522"/>
                  <c:y val="-0.058422431349754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96-4645-BC4C-9C91DBEF4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sz="2000" b="1" i="0" u="none" strike="noStrike" kern="1200" baseline="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#\ ##0.0</c:formatCode>
                <c:ptCount val="3"/>
                <c:pt idx="0">
                  <c:v>30.3</c:v>
                </c:pt>
                <c:pt idx="1">
                  <c:v>32.3</c:v>
                </c:pt>
                <c:pt idx="2">
                  <c:v>11.9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E-C596-4645-BC4C-9C91DBEF4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495117808"/>
        <c:axId val="276790912"/>
        <c:axId val="0"/>
      </c:bar3DChart>
      <c:catAx>
        <c:axId val="49511780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1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1400" b="1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276790912"/>
        <c:crosses val="autoZero"/>
        <c:auto val="0"/>
        <c:lblAlgn val="ctr"/>
        <c:lblOffset/>
        <c:noMultiLvlLbl val="0"/>
      </c:catAx>
      <c:valAx>
        <c:axId val="276790912"/>
        <c:scaling>
          <c:orientation/>
          <c:max val="1450"/>
          <c:min val="-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49511780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66220796108246"/>
          <c:y val="0.94082379341125488"/>
          <c:w val="0.60132879018783569"/>
          <c:h val="0.0540640428662300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6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1600" b="0" i="0" u="none" strike="noStrike" kern="120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800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Исполнение 109,9% к первоначальному и </a:t>
            </a:r>
          </a:p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800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                           102,6 % к уточненному планам</a:t>
            </a:r>
            <a:endParaRPr lang="ru-RU" sz="1800"/>
          </a:p>
        </c:rich>
      </c:tx>
      <c:layout>
        <c:manualLayout>
          <c:xMode val="edge"/>
          <c:yMode val="edge"/>
          <c:x val="0.14065606892108917"/>
          <c:y val="0.055792532861232758"/>
        </c:manualLayout>
      </c:layout>
      <c:overlay val="0"/>
      <c:spPr>
        <a:solidFill>
          <a:schemeClr val="accent5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c:spPr>
    </c:title>
    <c:autoTitleDeleted val="0"/>
    <c:view3D>
      <c:rotX val="75"/>
      <c:rotY/>
      <c:rAngAx val="0"/>
    </c:view3D>
    <c:plotArea>
      <c:layout>
        <c:manualLayout>
          <c:layoutTarget val="inner"/>
          <c:xMode val="edge"/>
          <c:yMode val="edge"/>
          <c:x val="0.050667360424995422"/>
          <c:y val="0.13849930465221405"/>
          <c:w val="0.77181541919708252"/>
          <c:h val="0.861500740051269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CCFF99"/>
            </a:solidFill>
          </c:spPr>
          <c:explosion val="25"/>
          <c:dPt>
            <c:idx val="0"/>
            <c:invertIfNegative val="1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80CF-4329-8344-D80004906292}"/>
              </c:ext>
            </c:extLst>
          </c:dPt>
          <c:dPt>
            <c:idx val="1"/>
            <c:invertIfNegative val="1"/>
            <c:spPr>
              <a:solidFill>
                <a:srgbClr val="23A19E"/>
              </a:solidFill>
            </c:spPr>
            <c:extLst>
              <c:ext xmlns:c16="http://schemas.microsoft.com/office/drawing/2014/chart" uri="{C3380CC4-5D6E-409C-BE32-E72D297353CC}">
                <c16:uniqueId val="{00000003-80CF-4329-8344-D80004906292}"/>
              </c:ext>
            </c:extLst>
          </c:dPt>
          <c:dLbls>
            <c:dLbl>
              <c:idx val="0"/>
              <c:layout>
                <c:manualLayout>
                  <c:x val="-0.085293330252170563"/>
                  <c:y val="-0.1300504207611084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p>
                  <a:pPr>
                    <a:defRPr sz="2800" b="1" smtId="4294967295">
                      <a:solidFill>
                        <a:schemeClr val="bg1"/>
                      </a:solidFill>
                    </a:defRPr>
                  </a:pPr>
                  <a:endParaRPr sz="2800" b="1" smtId="4294967295">
                    <a:solidFill>
                      <a:schemeClr val="bg1"/>
                    </a:solidFill>
                  </a:endParaR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9866"/>
                      <c:h val="0.074054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0CF-4329-8344-D80004906292}"/>
                </c:ext>
              </c:extLst>
            </c:dLbl>
            <c:dLbl>
              <c:idx val="1"/>
              <c:layout>
                <c:manualLayout>
                  <c:x val="0.060636047273874283"/>
                  <c:y val="-0.31243279576301575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p>
                  <a:pPr>
                    <a:defRPr sz="2800" b="1" smtId="4294967295">
                      <a:solidFill>
                        <a:schemeClr val="bg1"/>
                      </a:solidFill>
                    </a:defRPr>
                  </a:pPr>
                  <a:endParaRPr sz="2800" b="1" smtId="4294967295">
                    <a:solidFill>
                      <a:schemeClr val="bg1"/>
                    </a:solidFill>
                  </a:endParaR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25769"/>
                      <c:h val="0.076300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0CF-4329-8344-D8000490629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p>
                <a:pPr>
                  <a:defRPr sz="2800" b="1" smtId="4294967295">
                    <a:solidFill>
                      <a:schemeClr val="bg1"/>
                    </a:solidFill>
                  </a:defRPr>
                </a:pPr>
                <a:endParaRPr sz="2800" b="1" smtId="4294967295">
                  <a:solidFill>
                    <a:schemeClr val="bg1"/>
                  </a:solidFill>
                </a:endParaR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</c:v>
                </c:pt>
                <c:pt idx="1">
                  <c:v>Безвозмездные поступления 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677909537.01</c:v>
                </c:pt>
                <c:pt idx="1">
                  <c:v>992268152.09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CF-4329-8344-D80004906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/>
      <c:layout>
        <c:manualLayout>
          <c:xMode val="edge"/>
          <c:yMode val="edge"/>
          <c:x val="0.69890820980072021"/>
          <c:y val="0.70763218402862549"/>
          <c:w val="0.27747067809104919"/>
          <c:h val="0.27096924185752869"/>
        </c:manualLayout>
      </c:layout>
      <c:overlay val="0"/>
      <c:txPr>
        <a:bodyPr/>
        <a:p>
          <a:pPr>
            <a:defRPr sz="1600" b="1" smtId="4294967295"/>
          </a:pPr>
          <a:endParaRPr sz="1600" b="1" smtId="4294967295"/>
        </a:p>
      </c:txPr>
    </c:legend>
    <c:plotVisOnly val="1"/>
    <c:dispBlanksAs/>
    <c:showDLblsOverMax val="0"/>
  </c:chart>
  <c:spPr>
    <a:noFill/>
  </c:spPr>
  <c:txPr>
    <a:bodyPr/>
    <a:p>
      <a:pPr>
        <a:defRPr sz="1800" smtId="4294967295"/>
      </a:pPr>
      <a:endParaRPr sz="1800" smtId="4294967295"/>
    </a:p>
  </c:txPr>
  <c:externalData r:id="rId1">
    <c:autoUpdate val="0"/>
  </c:externalData>
  <c:userShapes r:id="rId2"/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2025 г. – 677 909 537,01 руб.</a:t>
            </a:r>
          </a:p>
        </c:rich>
      </c:tx>
      <c:layout>
        <c:manualLayout>
          <c:xMode val="edge"/>
          <c:yMode val="edge"/>
          <c:x val="0.00831269659101963"/>
          <c:y val="0.013080136850476265"/>
        </c:manualLayout>
      </c:layout>
      <c:overlay val="0"/>
      <c:spPr>
        <a:solidFill>
          <a:schemeClr val="accent5">
            <a:lumMod val="20000"/>
            <a:lumOff val="8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c:spPr>
    </c:title>
    <c:autoTitleDeleted val="0"/>
    <c:view3D>
      <c:rotX val="40"/>
      <c:rotY val="40"/>
      <c:rAngAx val="1"/>
    </c:view3D>
    <c:plotArea>
      <c:layout>
        <c:manualLayout>
          <c:layoutTarget val="inner"/>
          <c:xMode val="edge"/>
          <c:yMode val="edge"/>
          <c:x val="0.076658114790916443"/>
          <c:y val="0.044749192893505096"/>
          <c:w val="0.91458457708358765"/>
          <c:h val="0.93298059701919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63500" h="25400"/>
            </a:sp3d>
          </c:spPr>
          <c:explosion val="37"/>
          <c:dPt>
            <c:idx val="0"/>
            <c:invertIfNegative val="1"/>
            <c:spPr>
              <a:solidFill>
                <a:schemeClr val="accent5">
                  <a:lumMod val="40000"/>
                  <a:lumOff val="60000"/>
                </a:schemeClr>
              </a:solidFill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406-4255-B8E2-0B71C2A55596}"/>
              </c:ext>
            </c:extLst>
          </c:dPt>
          <c:dPt>
            <c:idx val="1"/>
            <c:invertIfNegative val="1"/>
            <c:spPr>
              <a:solidFill>
                <a:srgbClr val="FF0000"/>
              </a:solidFill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406-4255-B8E2-0B71C2A55596}"/>
              </c:ext>
            </c:extLst>
          </c:dPt>
          <c:dPt>
            <c:idx val="2"/>
            <c:invertIfNegative val="1"/>
            <c:spPr>
              <a:solidFill>
                <a:srgbClr val="92D050"/>
              </a:solidFill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F406-4255-B8E2-0B71C2A55596}"/>
              </c:ext>
            </c:extLst>
          </c:dPt>
          <c:dPt>
            <c:idx val="3"/>
            <c:invertIfNegative val="1"/>
            <c:spPr>
              <a:solidFill>
                <a:srgbClr val="FFFF66"/>
              </a:solidFill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F406-4255-B8E2-0B71C2A55596}"/>
              </c:ext>
            </c:extLst>
          </c:dPt>
          <c:dPt>
            <c:idx val="4"/>
            <c:invertIfNegative val="1"/>
            <c:spPr>
              <a:solidFill>
                <a:srgbClr val="00FF00"/>
              </a:solidFill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F406-4255-B8E2-0B71C2A55596}"/>
              </c:ext>
            </c:extLst>
          </c:dPt>
          <c:dPt>
            <c:idx val="6"/>
            <c:invertIfNegative val="1"/>
            <c:spPr>
              <a:solidFill>
                <a:srgbClr val="FF9966"/>
              </a:solidFill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F406-4255-B8E2-0B71C2A55596}"/>
              </c:ext>
            </c:extLst>
          </c:dPt>
          <c:dLbls>
            <c:dLbl>
              <c:idx val="0"/>
              <c:layout>
                <c:manualLayout>
                  <c:x val="-0.19829258322715759"/>
                  <c:y val="-0.22682011127471924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p>
                  <a:pPr>
                    <a:defRPr sz="2000" b="1" smtId="4294967295">
                      <a:solidFill>
                        <a:srgbClr val="002060"/>
                      </a:solidFill>
                    </a:defRPr>
                  </a:pPr>
                  <a:endParaRPr sz="2000" b="1" smtId="4294967295">
                    <a:solidFill>
                      <a:srgbClr val="002060"/>
                    </a:solidFill>
                  </a:endParaR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2227"/>
                      <c:h val="0.054492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406-4255-B8E2-0B71C2A55596}"/>
                </c:ext>
              </c:extLst>
            </c:dLbl>
            <c:dLbl>
              <c:idx val="1"/>
              <c:layout>
                <c:manualLayout>
                  <c:x val="0.032547291368246078"/>
                  <c:y val="0.087966024875640869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p>
                  <a:pPr>
                    <a:defRPr sz="1400" b="1" smtId="4294967295">
                      <a:solidFill>
                        <a:schemeClr val="bg1"/>
                      </a:solidFill>
                    </a:defRPr>
                  </a:pPr>
                  <a:endParaRPr sz="1400" b="1" smtId="4294967295">
                    <a:solidFill>
                      <a:schemeClr val="bg1"/>
                    </a:solidFill>
                  </a:endParaR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5028"/>
                      <c:h val="0.084409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406-4255-B8E2-0B71C2A55596}"/>
                </c:ext>
              </c:extLst>
            </c:dLbl>
            <c:dLbl>
              <c:idx val="2"/>
              <c:layout>
                <c:manualLayout>
                  <c:x val="-0.0867234542965889"/>
                  <c:y val="0.0289850831031799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06-4255-B8E2-0B71C2A55596}"/>
                </c:ext>
              </c:extLst>
            </c:dLbl>
            <c:dLbl>
              <c:idx val="3"/>
              <c:layout>
                <c:manualLayout>
                  <c:x val="-0.19961659610271454"/>
                  <c:y val="-0.01839137636125087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06-4255-B8E2-0B71C2A55596}"/>
                </c:ext>
              </c:extLst>
            </c:dLbl>
            <c:dLbl>
              <c:idx val="4"/>
              <c:layout>
                <c:manualLayout>
                  <c:x val="-0.29288846254348755"/>
                  <c:y val="-0.068129926919937134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p>
                  <a:pPr>
                    <a:defRPr sz="1400" b="1" smtId="4294967295">
                      <a:solidFill>
                        <a:schemeClr val="bg1"/>
                      </a:solidFill>
                    </a:defRPr>
                  </a:pPr>
                  <a:endParaRPr sz="1400" b="1" smtId="4294967295">
                    <a:solidFill>
                      <a:schemeClr val="bg1"/>
                    </a:solidFill>
                  </a:endParaR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0819"/>
                      <c:h val="0.062505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406-4255-B8E2-0B71C2A55596}"/>
                </c:ext>
              </c:extLst>
            </c:dLbl>
            <c:dLbl>
              <c:idx val="5"/>
              <c:layout>
                <c:manualLayout>
                  <c:x val="-0.13419763743877411"/>
                  <c:y val="-0.0611104592680931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31C-49D1-BB9A-AEBCD21A851D}"/>
                </c:ext>
              </c:extLst>
            </c:dLbl>
            <c:dLbl>
              <c:idx val="6"/>
              <c:layout>
                <c:manualLayout>
                  <c:x val="0.017982902005314827"/>
                  <c:y val="-0.110750846564769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06-4255-B8E2-0B71C2A55596}"/>
                </c:ext>
              </c:extLst>
            </c:dLbl>
            <c:dLbl>
              <c:idx val="7"/>
              <c:layout>
                <c:manualLayout>
                  <c:x val="-0.0032281919848173857"/>
                  <c:y val="-0.0418454669415950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06-4255-B8E2-0B71C2A55596}"/>
                </c:ext>
              </c:extLst>
            </c:dLbl>
            <c:dLbl>
              <c:idx val="8"/>
              <c:layout>
                <c:manualLayout>
                  <c:x val="0.023349875584244728"/>
                  <c:y val="-0.0324682444334030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06-4255-B8E2-0B71C2A55596}"/>
                </c:ext>
              </c:extLst>
            </c:dLbl>
            <c:dLbl>
              <c:idx val="9"/>
              <c:layout>
                <c:manualLayout>
                  <c:x val="-0.01695379801094532"/>
                  <c:y val="-0.0143247367814183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06-4255-B8E2-0B71C2A55596}"/>
                </c:ext>
              </c:extLst>
            </c:dLbl>
            <c:dLbl>
              <c:idx val="1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p>
                <a:pPr>
                  <a:defRPr sz="1400" b="1" smtId="4294967295">
                    <a:solidFill>
                      <a:schemeClr val="bg1"/>
                    </a:solidFill>
                  </a:defRPr>
                </a:pPr>
                <a:endParaRPr sz="1400" b="1" smtId="4294967295">
                  <a:solidFill>
                    <a:schemeClr val="bg1"/>
                  </a:solidFill>
                </a:endParaR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Доходы от использования муниципального имущества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и компенсация затрат</c:v>
                </c:pt>
                <c:pt idx="8">
                  <c:v>Доходы от продажи активов</c:v>
                </c:pt>
                <c:pt idx="9">
                  <c:v>Штрафы, санкции,возмещение ущерба</c:v>
                </c:pt>
                <c:pt idx="10">
                  <c:v>Прочие</c:v>
                </c:pt>
              </c:strCache>
            </c:strRef>
          </c:cat>
          <c:val>
            <c:numRef>
              <c:f>Лист1!$B$2:$B$12</c:f>
              <c:numCache>
                <c:formatCode>#\ ##0.0</c:formatCode>
                <c:ptCount val="11"/>
                <c:pt idx="0">
                  <c:v>474655781.63</c:v>
                </c:pt>
                <c:pt idx="1">
                  <c:v>26117006.22</c:v>
                </c:pt>
                <c:pt idx="2">
                  <c:v>47573393.62</c:v>
                </c:pt>
                <c:pt idx="3">
                  <c:v>55918031.44</c:v>
                </c:pt>
                <c:pt idx="4">
                  <c:v>8835935.55</c:v>
                </c:pt>
                <c:pt idx="5">
                  <c:v>16137439.78</c:v>
                </c:pt>
                <c:pt idx="6">
                  <c:v>369361.32</c:v>
                </c:pt>
                <c:pt idx="7">
                  <c:v>15342884.46</c:v>
                </c:pt>
                <c:pt idx="8">
                  <c:v>29462510.91</c:v>
                </c:pt>
                <c:pt idx="9">
                  <c:v>1057925.22</c:v>
                </c:pt>
                <c:pt idx="10">
                  <c:v>2439266.86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406-4255-B8E2-0B71C2A55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/>
      <c:layout>
        <c:manualLayout>
          <c:xMode val="edge"/>
          <c:yMode val="edge"/>
          <c:x val="0.0020933332853019238"/>
          <c:y val="0.65728366374969482"/>
          <c:w val="0.96861207485198975"/>
          <c:h val="0.3252183198928833"/>
        </c:manualLayout>
      </c:layout>
      <c:overlay val="0"/>
      <c:txPr>
        <a:bodyPr/>
        <a:p>
          <a:pPr algn="just">
            <a:defRPr sz="1600" b="1" smtId="4294967295"/>
          </a:pPr>
          <a:endParaRPr sz="1600" b="1" smtId="4294967295"/>
        </a:p>
      </c:txPr>
    </c:legend>
    <c:plotVisOnly val="1"/>
    <c:dispBlanksAs/>
    <c:showDLblsOverMax val="0"/>
  </c:chart>
  <c:spPr>
    <a:noFill/>
  </c:spPr>
  <c:txPr>
    <a:bodyPr/>
    <a:p>
      <a:pPr>
        <a:defRPr sz="1800" smtId="4294967295"/>
      </a:pPr>
      <a:endParaRPr sz="1800" smtId="4294967295"/>
    </a:p>
  </c:txPr>
  <c:externalData r:id="rId1">
    <c:autoUpdate val="0"/>
  </c:externalData>
  <c:userShapes r:id="rId2"/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2025 г. – 992 268 152,09 руб.</a:t>
            </a:r>
          </a:p>
        </c:rich>
      </c:tx>
      <c:layout>
        <c:manualLayout>
          <c:xMode val="edge"/>
          <c:yMode val="edge"/>
          <c:x val="0.0044934917241334915"/>
          <c:y val="0.035879362374544144"/>
        </c:manualLayout>
      </c:layout>
      <c:overlay val="0"/>
      <c:spPr>
        <a:solidFill>
          <a:schemeClr val="accent5">
            <a:lumMod val="20000"/>
            <a:lumOff val="8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c:spPr>
    </c:title>
    <c:autoTitleDeleted val="0"/>
    <c:view3D>
      <c:rotX val="40"/>
      <c:rotY val="40"/>
      <c:rAngAx val="1"/>
    </c:view3D>
    <c:plotArea>
      <c:layout>
        <c:manualLayout>
          <c:layoutTarget val="inner"/>
          <c:xMode val="edge"/>
          <c:yMode val="edge"/>
          <c:x val="0.025476479902863503"/>
          <c:y val="0.023379797115921974"/>
          <c:w val="0.8645593523979187"/>
          <c:h val="0.873264253139495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63500" h="25400"/>
            </a:sp3d>
          </c:spPr>
          <c:explosion val="37"/>
          <c:dPt>
            <c:idx val="0"/>
            <c:invertIfNegative val="1"/>
            <c:spPr>
              <a:solidFill>
                <a:srgbClr val="00FF00"/>
              </a:solidFill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131-4B0C-AE14-328AA83AD66F}"/>
              </c:ext>
            </c:extLst>
          </c:dPt>
          <c:dPt>
            <c:idx val="1"/>
            <c:invertIfNegative val="1"/>
            <c:explosion val="22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4131-4B0C-AE14-328AA83AD66F}"/>
              </c:ext>
            </c:extLst>
          </c:dPt>
          <c:dPt>
            <c:idx val="2"/>
            <c:invertIfNegative val="1"/>
            <c:explosion val="0"/>
            <c:spPr>
              <a:solidFill>
                <a:srgbClr val="33CCCC"/>
              </a:solidFill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4131-4B0C-AE14-328AA83AD66F}"/>
              </c:ext>
            </c:extLst>
          </c:dPt>
          <c:dPt>
            <c:idx val="3"/>
            <c:invertIfNegative val="1"/>
            <c:spPr>
              <a:solidFill>
                <a:schemeClr val="accent3">
                  <a:lumMod val="50000"/>
                </a:schemeClr>
              </a:solidFill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4131-4B0C-AE14-328AA83AD66F}"/>
              </c:ext>
            </c:extLst>
          </c:dPt>
          <c:dPt>
            <c:idx val="4"/>
            <c:invertIfNegative val="1"/>
            <c:spPr>
              <a:solidFill>
                <a:srgbClr val="0000FF"/>
              </a:solidFill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4131-4B0C-AE14-328AA83AD66F}"/>
              </c:ext>
            </c:extLst>
          </c:dPt>
          <c:dLbls>
            <c:dLbl>
              <c:idx val="0"/>
              <c:layout>
                <c:manualLayout>
                  <c:x val="-0.029598254710435867"/>
                  <c:y val="0.021696871146559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2028"/>
                      <c:h val="0.06392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31-4B0C-AE14-328AA83AD66F}"/>
                </c:ext>
              </c:extLst>
            </c:dLbl>
            <c:dLbl>
              <c:idx val="1"/>
              <c:layout>
                <c:manualLayout>
                  <c:x val="-0.11536643654108047"/>
                  <c:y val="-0.115430124104022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1976"/>
                      <c:h val="0.06392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131-4B0C-AE14-328AA83AD66F}"/>
                </c:ext>
              </c:extLst>
            </c:dLbl>
            <c:dLbl>
              <c:idx val="2"/>
              <c:layout>
                <c:manualLayout>
                  <c:x val="0.25565078854560852"/>
                  <c:y val="-0.034361891448497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593"/>
                      <c:h val="0.06392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131-4B0C-AE14-328AA83AD66F}"/>
                </c:ext>
              </c:extLst>
            </c:dLbl>
            <c:dLbl>
              <c:idx val="3"/>
              <c:layout>
                <c:manualLayout>
                  <c:x val="-0.19713835418224335"/>
                  <c:y val="0.018039315938949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31-4B0C-AE14-328AA83AD66F}"/>
                </c:ext>
              </c:extLst>
            </c:dLbl>
            <c:dLbl>
              <c:idx val="4"/>
              <c:layout>
                <c:manualLayout>
                  <c:x val="-0.22817540168762207"/>
                  <c:y val="-0.11361206322908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31-4B0C-AE14-328AA83AD66F}"/>
                </c:ext>
              </c:extLst>
            </c:dLbl>
            <c:dLbl>
              <c:idx val="5"/>
              <c:layout>
                <c:manualLayout>
                  <c:x val="0.0063243419863283634"/>
                  <c:y val="-0.090966314077377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31-4B0C-AE14-328AA83AD66F}"/>
                </c:ext>
              </c:extLst>
            </c:dLbl>
            <c:dLbl>
              <c:idx val="6"/>
              <c:layout>
                <c:manualLayout>
                  <c:x val="0.021858304738998413"/>
                  <c:y val="-0.0012442093575373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046"/>
                      <c:h val="0.071361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131-4B0C-AE14-328AA83AD66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b="1" smtId="4294967295">
                    <a:solidFill>
                      <a:schemeClr val="bg1"/>
                    </a:solidFill>
                  </a:defRPr>
                </a:pPr>
                <a:endParaRPr sz="1600" b="1" smtId="4294967295">
                  <a:solidFill>
                    <a:schemeClr val="bg1"/>
                  </a:solidFill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 трансферты</c:v>
                </c:pt>
                <c:pt idx="4">
                  <c:v>Прочие безвозмездные</c:v>
                </c:pt>
                <c:pt idx="5">
                  <c:v>Доходы от возврата целевых остатков</c:v>
                </c:pt>
                <c:pt idx="6">
                  <c:v>Возврат остатков прошлых лет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150178200</c:v>
                </c:pt>
                <c:pt idx="1">
                  <c:v>223826701.47</c:v>
                </c:pt>
                <c:pt idx="2">
                  <c:v>610518833.19</c:v>
                </c:pt>
                <c:pt idx="3">
                  <c:v>9129622</c:v>
                </c:pt>
                <c:pt idx="4">
                  <c:v>1380669.19</c:v>
                </c:pt>
                <c:pt idx="5">
                  <c:v>1065204.64</c:v>
                </c:pt>
                <c:pt idx="6">
                  <c:v>-3831078.4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131-4B0C-AE14-328AA83AD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/>
      <c:layout>
        <c:manualLayout>
          <c:xMode val="edge"/>
          <c:yMode val="edge"/>
          <c:x val="0.0086017148569226265"/>
          <c:y val="0.678909957408905"/>
          <c:w val="0.48906153440475464"/>
          <c:h val="0.31364509463310242"/>
        </c:manualLayout>
      </c:layout>
      <c:overlay val="0"/>
      <c:txPr>
        <a:bodyPr/>
        <a:p>
          <a:pPr algn="l">
            <a:defRPr sz="1400" b="1" smtId="4294967295"/>
          </a:pPr>
          <a:endParaRPr sz="1400" b="1" smtId="4294967295"/>
        </a:p>
      </c:txPr>
    </c:legend>
    <c:plotVisOnly val="1"/>
    <c:dispBlanksAs/>
    <c:showDLblsOverMax val="0"/>
  </c:chart>
  <c:spPr>
    <a:noFill/>
  </c:spPr>
  <c:txPr>
    <a:bodyPr/>
    <a:p>
      <a:pPr>
        <a:defRPr sz="1800" smtId="4294967295"/>
      </a:pPr>
      <a:endParaRPr sz="1800" smtId="4294967295"/>
    </a:p>
  </c:txPr>
  <c:externalData r:id="rId1">
    <c:autoUpdate val="0"/>
  </c:externalData>
  <c:userShapes r:id="rId2"/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9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71742340922355652"/>
          <c:y val="0.038159094750881195"/>
          <c:w val="0.91152125597000122"/>
          <c:h val="0.92767536640167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invertIfNegative val="1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rgbClr r="0" g="0" b="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3EC8-4C24-B070-817BF1C76A29}"/>
              </c:ext>
            </c:extLst>
          </c:dPt>
          <c:dPt>
            <c:idx val="1"/>
            <c:invertIfNegative val="1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rgbClr r="0" g="0" b="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3EC8-4C24-B070-817BF1C76A29}"/>
              </c:ext>
            </c:extLst>
          </c:dPt>
          <c:dPt>
            <c:idx val="2"/>
            <c:invertIfNegative val="1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rgbClr r="0" g="0" b="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3EC8-4C24-B070-817BF1C76A29}"/>
              </c:ext>
            </c:extLst>
          </c:dPt>
          <c:dPt>
            <c:idx val="3"/>
            <c:invertIfNegative val="1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rgbClr r="0" g="0" b="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3EC8-4C24-B070-817BF1C76A29}"/>
              </c:ext>
            </c:extLst>
          </c:dPt>
          <c:dPt>
            <c:idx val="4"/>
            <c:invertIfNegative val="1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rgbClr r="0" g="0" b="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6-3EC8-4C24-B070-817BF1C76A29}"/>
              </c:ext>
            </c:extLst>
          </c:dPt>
          <c:dPt>
            <c:idx val="5"/>
            <c:invertIfNegative val="1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rgbClr r="0" g="0" b="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3EC8-4C24-B070-817BF1C76A29}"/>
              </c:ext>
            </c:extLst>
          </c:dPt>
          <c:dPt>
            <c:idx val="6"/>
            <c:invertIfNegative val="1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rgbClr r="0" g="0" b="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3EC8-4C24-B070-817BF1C76A29}"/>
              </c:ext>
            </c:extLst>
          </c:dPt>
          <c:dPt>
            <c:idx val="7"/>
            <c:invertIfNegative val="1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rgbClr r="0" g="0" b="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8-3EC8-4C24-B070-817BF1C76A29}"/>
              </c:ext>
            </c:extLst>
          </c:dPt>
          <c:dPt>
            <c:idx val="8"/>
            <c:invertIfNegative val="1"/>
            <c:spPr>
              <a:pattFill prst="ltUpDiag">
                <a:fgClr>
                  <a:schemeClr val="accent3">
                    <a:lumMod val="60000"/>
                  </a:schemeClr>
                </a:fgClr>
                <a:bgClr>
                  <a:schemeClr val="accent3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rgbClr r="0" g="0" b="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3EC8-4C24-B070-817BF1C76A29}"/>
              </c:ext>
            </c:extLst>
          </c:dPt>
          <c:dPt>
            <c:idx val="9"/>
            <c:invertIfNegative val="1"/>
            <c:spPr>
              <a:pattFill prst="ltUpDiag">
                <a:fgClr>
                  <a:schemeClr val="accent4">
                    <a:lumMod val="60000"/>
                  </a:schemeClr>
                </a:fgClr>
                <a:bgClr>
                  <a:schemeClr val="accent4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rgbClr r="0" g="0" b="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A-3EC8-4C24-B070-817BF1C76A29}"/>
              </c:ext>
            </c:extLst>
          </c:dPt>
          <c:dLbls>
            <c:delete val="1"/>
            <c:extLst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СМИ</c:v>
                </c:pt>
              </c:strCache>
            </c:strRef>
          </c:cat>
          <c:val>
            <c:numRef>
              <c:f>Лист1!$B$2:$B$11</c:f>
              <c:numCache>
                <c:formatCode>#\ ##0.0</c:formatCode>
                <c:ptCount val="10"/>
                <c:pt idx="0">
                  <c:v>114003.8</c:v>
                </c:pt>
                <c:pt idx="1">
                  <c:v>1192.4</c:v>
                </c:pt>
                <c:pt idx="2">
                  <c:v>31484.5</c:v>
                </c:pt>
                <c:pt idx="3">
                  <c:v>165718.7</c:v>
                </c:pt>
                <c:pt idx="4">
                  <c:v>140856.1</c:v>
                </c:pt>
                <c:pt idx="5">
                  <c:v>554444.7</c:v>
                </c:pt>
                <c:pt idx="6">
                  <c:v>97714</c:v>
                </c:pt>
                <c:pt idx="7">
                  <c:v>32180.1</c:v>
                </c:pt>
                <c:pt idx="8">
                  <c:v>4722.2</c:v>
                </c:pt>
                <c:pt idx="9">
                  <c:v>2425.1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EC8-4C24-B070-817BF1C76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F42355BA-A6EA-4A98-8B41-392ECA048D88}" type="doc">
      <dgm:prSet loTypeId="urn:microsoft.com/office/officeart/2005/8/layout/gear1" loCatId="cycle" qsTypeId="urn:microsoft.com/office/officeart/2005/8/quickstyle/3d5" qsCatId="3D" csTypeId="urn:microsoft.com/office/officeart/2005/8/colors/colorful2" csCatId="colorful" phldr="1"/>
      <dgm:spPr/>
      <dgm:t>
        <a:bodyPr/>
        <a:lstStyle/>
        <a:p/>
      </dgm:t>
    </dgm:pt>
    <dgm:pt modelId="{318121C7-4D3F-4968-8B00-C85A67D1BD25}" type="parTrans" cxnId="{906D4D10-9D4C-4CD7-9243-FF5F6D8A46C2}">
      <dgm:prSet/>
      <dgm:spPr/>
      <dgm:t>
        <a:bodyPr/>
        <a:lstStyle/>
        <a:p>
          <a:endParaRPr lang="ru-RU"/>
        </a:p>
      </dgm:t>
    </dgm:pt>
    <dgm:pt modelId="{FA26B107-16FC-4A74-9C5C-116AAFF8E0B8}">
      <dgm:prSet phldrT="[Текст]" custT="1"/>
      <dgm:spPr>
        <a:solidFill>
          <a:srgbClr val="CCFF66"/>
        </a:solidFill>
      </dgm:spPr>
      <dgm:t>
        <a:bodyPr/>
        <a:lstStyle/>
        <a:p>
          <a:r>
            <a:rPr lang="ru-RU" sz="1800" b="1">
              <a:solidFill>
                <a:schemeClr val="tx1"/>
              </a:solidFill>
            </a:rPr>
            <a:t>РЕЗУЛЬТАТЫ= УРОВЕНЬ ЖИЗНИ</a:t>
          </a:r>
        </a:p>
      </dgm:t>
    </dgm:pt>
    <dgm:pt modelId="{35EFAD3E-9862-460E-889F-621196B76DFE}" type="sibTrans" cxnId="{906D4D10-9D4C-4CD7-9243-FF5F6D8A46C2}">
      <dgm:prSet/>
      <dgm:spPr>
        <a:solidFill>
          <a:srgbClr val="CCFF66"/>
        </a:solidFill>
      </dgm:spPr>
      <dgm:t>
        <a:bodyPr/>
        <a:lstStyle/>
        <a:p>
          <a:endParaRPr lang="ru-RU"/>
        </a:p>
      </dgm:t>
    </dgm:pt>
    <dgm:pt modelId="{175F8834-ED9E-4F92-AB6D-965AECD63E96}" type="parTrans" cxnId="{5E0234C6-EC4F-44A9-84F0-DFF866F3B3B6}">
      <dgm:prSet/>
      <dgm:spPr/>
      <dgm:t>
        <a:bodyPr/>
        <a:lstStyle/>
        <a:p>
          <a:endParaRPr lang="ru-RU"/>
        </a:p>
      </dgm:t>
    </dgm:pt>
    <dgm:pt modelId="{E5F5DEBB-55C6-488F-A7CE-2D3F00EE1E7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>
              <a:solidFill>
                <a:schemeClr val="tx1"/>
              </a:solidFill>
            </a:rPr>
            <a:t>Доходы</a:t>
          </a:r>
        </a:p>
      </dgm:t>
    </dgm:pt>
    <dgm:pt modelId="{B9E34FB6-085D-4D51-A89A-55F49711618C}" type="sibTrans" cxnId="{5E0234C6-EC4F-44A9-84F0-DFF866F3B3B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F22582A-37C1-4D02-A899-0CA9D08573A8}" type="parTrans" cxnId="{F29D9B7B-3DF0-41CC-B6FD-EFA18BDB4B15}">
      <dgm:prSet/>
      <dgm:spPr/>
      <dgm:t>
        <a:bodyPr/>
        <a:lstStyle/>
        <a:p>
          <a:endParaRPr lang="ru-RU"/>
        </a:p>
      </dgm:t>
    </dgm:pt>
    <dgm:pt modelId="{0176EB6E-27E0-47E9-8D9E-B56E8715081B}">
      <dgm:prSet phldrT="[Текст]" custT="1"/>
      <dgm:spPr>
        <a:solidFill>
          <a:srgbClr val="FF2F34"/>
        </a:solidFill>
      </dgm:spPr>
      <dgm:t>
        <a:bodyPr/>
        <a:lstStyle/>
        <a:p>
          <a:r>
            <a:rPr lang="ru-RU" sz="1600" b="1">
              <a:solidFill>
                <a:schemeClr val="tx1"/>
              </a:solidFill>
            </a:rPr>
            <a:t>Расходы</a:t>
          </a:r>
        </a:p>
      </dgm:t>
    </dgm:pt>
    <dgm:pt modelId="{9705ED56-AA9A-4D70-873C-B4808291DB11}" type="sibTrans" cxnId="{F29D9B7B-3DF0-41CC-B6FD-EFA18BDB4B15}">
      <dgm:prSet/>
      <dgm:spPr>
        <a:solidFill>
          <a:srgbClr val="FF9999"/>
        </a:solidFill>
      </dgm:spPr>
      <dgm:t>
        <a:bodyPr/>
        <a:lstStyle/>
        <a:p>
          <a:endParaRPr lang="ru-RU"/>
        </a:p>
      </dgm:t>
    </dgm:pt>
    <dgm:pt modelId="{FD101E67-68E2-43DE-BE9D-24F0255BAB5A}" type="pres">
      <dgm:prSet presAssocID="{F42355BA-A6EA-4A98-8B41-392ECA048D88}" presName="composite">
        <dgm:presLayoutVars>
          <dgm:chMax val="3"/>
          <dgm:animLvl val="lvl"/>
          <dgm:resizeHandles val="exact"/>
        </dgm:presLayoutVars>
      </dgm:prSet>
      <dgm:spPr/>
      <dgm:t>
        <a:bodyPr/>
        <a:lstStyle/>
        <a:p/>
      </dgm:t>
    </dgm:pt>
    <dgm:pt modelId="{0D9EE28D-1642-4E94-BFF6-6CCBFFEDFCC7}" type="pres">
      <dgm:prSet presAssocID="{FA26B107-16FC-4A74-9C5C-116AAFF8E0B8}" presName="gear1" presStyleLbl="node1" presStyleCnt="3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7EB26B3A-6ECC-49BC-8A26-1B4E7322213B}" type="pres">
      <dgm:prSet presAssocID="{FA26B107-16FC-4A74-9C5C-116AAFF8E0B8}" presName="gear1srcNode" presStyleLbl="node1" presStyleCnt="3"/>
      <dgm:spPr/>
      <dgm:t>
        <a:bodyPr/>
        <a:lstStyle/>
        <a:p/>
      </dgm:t>
    </dgm:pt>
    <dgm:pt modelId="{59FEDA5A-CBA7-4D2D-A7E2-295BFB4CD348}" type="pres">
      <dgm:prSet presAssocID="{FA26B107-16FC-4A74-9C5C-116AAFF8E0B8}" presName="gear1dstNode" presStyleLbl="node1" presStyleCnt="3"/>
      <dgm:spPr/>
      <dgm:t>
        <a:bodyPr/>
        <a:lstStyle/>
        <a:p/>
      </dgm:t>
    </dgm:pt>
    <dgm:pt modelId="{72E80FAE-0B13-45A7-90DF-7A776DB2FE20}" type="pres">
      <dgm:prSet presAssocID="{E5F5DEBB-55C6-488F-A7CE-2D3F00EE1E74}" presName="gear2" presStyleLbl="node1" presStyleIdx="1" presStyleCnt="3" custLinFactNeighborX="43555" custLinFactNeighborY="-29765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B4BAF544-7919-44CC-85CA-1EE256EFF852}" type="pres">
      <dgm:prSet presAssocID="{E5F5DEBB-55C6-488F-A7CE-2D3F00EE1E74}" presName="gear2srcNode" presStyleLbl="node1" presStyleIdx="1" presStyleCnt="3"/>
      <dgm:spPr/>
      <dgm:t>
        <a:bodyPr/>
        <a:lstStyle/>
        <a:p/>
      </dgm:t>
    </dgm:pt>
    <dgm:pt modelId="{CD4630BF-BCE1-4EEF-A275-5176C1337581}" type="pres">
      <dgm:prSet presAssocID="{E5F5DEBB-55C6-488F-A7CE-2D3F00EE1E74}" presName="gear2dstNode" presStyleLbl="node1" presStyleIdx="1" presStyleCnt="3"/>
      <dgm:spPr/>
      <dgm:t>
        <a:bodyPr/>
        <a:lstStyle/>
        <a:p/>
      </dgm:t>
    </dgm:pt>
    <dgm:pt modelId="{1ED6E249-5F44-4283-8D6F-3A8465A4CE28}" type="pres">
      <dgm:prSet presAssocID="{0176EB6E-27E0-47E9-8D9E-B56E8715081B}" presName="gear3" presStyleLbl="node1" presStyleIdx="2" presStyleCnt="3" custLinFactNeighborX="44941" custLinFactNeighborY="2390"/>
      <dgm:spPr/>
      <dgm:t>
        <a:bodyPr/>
        <a:lstStyle/>
        <a:p/>
      </dgm:t>
    </dgm:pt>
    <dgm:pt modelId="{85FFB80A-37C5-4812-8DAB-43304F737D31}" type="pres">
      <dgm:prSet presAssocID="{0176EB6E-27E0-47E9-8D9E-B56E871508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FAD3201D-9300-4E9F-B0E7-2312D9BE5E18}" type="pres">
      <dgm:prSet presAssocID="{0176EB6E-27E0-47E9-8D9E-B56E8715081B}" presName="gear3srcNode" presStyleLbl="node1" presStyleIdx="2" presStyleCnt="3"/>
      <dgm:spPr/>
      <dgm:t>
        <a:bodyPr/>
        <a:lstStyle/>
        <a:p/>
      </dgm:t>
    </dgm:pt>
    <dgm:pt modelId="{8B5F0352-E4D8-4313-892B-7690E5208C47}" type="pres">
      <dgm:prSet presAssocID="{0176EB6E-27E0-47E9-8D9E-B56E8715081B}" presName="gear3dstNode" presStyleLbl="node1" presStyleIdx="2" presStyleCnt="3"/>
      <dgm:spPr/>
      <dgm:t>
        <a:bodyPr/>
        <a:lstStyle/>
        <a:p/>
      </dgm:t>
    </dgm:pt>
    <dgm:pt modelId="{A50E133E-5938-4087-8184-608D59CD9A45}" type="pres">
      <dgm:prSet presAssocID="{35EFAD3E-9862-460E-889F-621196B76DFE}" presName="connector1" presStyleLbl="sibTrans2D1" presStyleCnt="3"/>
      <dgm:spPr/>
      <dgm:t>
        <a:bodyPr/>
        <a:lstStyle/>
        <a:p/>
      </dgm:t>
    </dgm:pt>
    <dgm:pt modelId="{43EE7315-8E88-4296-BAC7-D801E6D47A21}" type="pres">
      <dgm:prSet presAssocID="{B9E34FB6-085D-4D51-A89A-55F49711618C}" presName="connector2" presStyleLbl="sibTrans2D1" presStyleIdx="1" presStyleCnt="3" custLinFactNeighborX="22299" custLinFactNeighborY="-19742"/>
      <dgm:spPr/>
      <dgm:t>
        <a:bodyPr/>
        <a:lstStyle/>
        <a:p/>
      </dgm:t>
    </dgm:pt>
    <dgm:pt modelId="{7B3A42DE-5A49-4CC9-BCD5-1E4708E8CBB5}" type="pres">
      <dgm:prSet presAssocID="{9705ED56-AA9A-4D70-873C-B4808291DB11}" presName="connector3" presStyleLbl="sibTrans2D1" presStyleIdx="2" presStyleCnt="3" custLinFactNeighborX="40281" custLinFactNeighborY="2818"/>
      <dgm:spPr/>
      <dgm:t>
        <a:bodyPr/>
        <a:lstStyle/>
        <a:p/>
      </dgm:t>
    </dgm:pt>
  </dgm:ptLst>
  <dgm:cxnLst>
    <dgm:cxn modelId="{906D4D10-9D4C-4CD7-9243-FF5F6D8A46C2}" srcId="{F42355BA-A6EA-4A98-8B41-392ECA048D88}" destId="{FA26B107-16FC-4A74-9C5C-116AAFF8E0B8}" srcOrd="0" destOrd="0" parTransId="{318121C7-4D3F-4968-8B00-C85A67D1BD25}" sibTransId="{35EFAD3E-9862-460E-889F-621196B76DFE}"/>
    <dgm:cxn modelId="{5E0234C6-EC4F-44A9-84F0-DFF866F3B3B6}" srcId="{F42355BA-A6EA-4A98-8B41-392ECA048D88}" destId="{E5F5DEBB-55C6-488F-A7CE-2D3F00EE1E74}" srcOrd="1" destOrd="0" parTransId="{175F8834-ED9E-4F92-AB6D-965AECD63E96}" sibTransId="{B9E34FB6-085D-4D51-A89A-55F49711618C}"/>
    <dgm:cxn modelId="{F29D9B7B-3DF0-41CC-B6FD-EFA18BDB4B15}" srcId="{F42355BA-A6EA-4A98-8B41-392ECA048D88}" destId="{0176EB6E-27E0-47E9-8D9E-B56E8715081B}" srcOrd="2" destOrd="0" parTransId="{BF22582A-37C1-4D02-A899-0CA9D08573A8}" sibTransId="{9705ED56-AA9A-4D70-873C-B4808291DB11}"/>
    <dgm:cxn modelId="{6B6FB13E-7422-4D0F-86CE-1F6DD88E4C1C}" type="presOf" srcId="{F42355BA-A6EA-4A98-8B41-392ECA048D88}" destId="{FD101E67-68E2-43DE-BE9D-24F0255BAB5A}" srcOrd="0" destOrd="0" presId="urn:microsoft.com/office/officeart/2005/8/layout/gear1"/>
    <dgm:cxn modelId="{4DAD8832-8BDB-4B50-9F0D-DF3897BE548B}" type="presParOf" srcId="{FD101E67-68E2-43DE-BE9D-24F0255BAB5A}" destId="{0D9EE28D-1642-4E94-BFF6-6CCBFFEDFCC7}" srcOrd="0" destOrd="0" presId="urn:microsoft.com/office/officeart/2005/8/layout/gear1"/>
    <dgm:cxn modelId="{19473200-798A-418C-BCF5-7ED9C43AB920}" type="presOf" srcId="{FA26B107-16FC-4A74-9C5C-116AAFF8E0B8}" destId="{0D9EE28D-1642-4E94-BFF6-6CCBFFEDFCC7}" srcOrd="0" destOrd="0" presId="urn:microsoft.com/office/officeart/2005/8/layout/gear1"/>
    <dgm:cxn modelId="{70565503-E8F0-4BC0-8DEC-0A5B44DF71FE}" type="presParOf" srcId="{FD101E67-68E2-43DE-BE9D-24F0255BAB5A}" destId="{7EB26B3A-6ECC-49BC-8A26-1B4E7322213B}" srcOrd="1" destOrd="0" presId="urn:microsoft.com/office/officeart/2005/8/layout/gear1"/>
    <dgm:cxn modelId="{6F0B8A78-81AB-492F-91EA-0A0FC2FAB0A2}" type="presOf" srcId="{FA26B107-16FC-4A74-9C5C-116AAFF8E0B8}" destId="{7EB26B3A-6ECC-49BC-8A26-1B4E7322213B}" srcOrd="1" destOrd="0" presId="urn:microsoft.com/office/officeart/2005/8/layout/gear1"/>
    <dgm:cxn modelId="{4FCCE17E-468A-4B17-BDA7-931586976499}" type="presParOf" srcId="{FD101E67-68E2-43DE-BE9D-24F0255BAB5A}" destId="{59FEDA5A-CBA7-4D2D-A7E2-295BFB4CD348}" srcOrd="2" destOrd="0" presId="urn:microsoft.com/office/officeart/2005/8/layout/gear1"/>
    <dgm:cxn modelId="{696F9C9B-4103-4201-859D-C92C248D4E71}" type="presOf" srcId="{FA26B107-16FC-4A74-9C5C-116AAFF8E0B8}" destId="{59FEDA5A-CBA7-4D2D-A7E2-295BFB4CD348}" srcOrd="2" destOrd="0" presId="urn:microsoft.com/office/officeart/2005/8/layout/gear1"/>
    <dgm:cxn modelId="{CAEBD807-F78F-43F3-9346-22DF7AF08DE4}" type="presParOf" srcId="{FD101E67-68E2-43DE-BE9D-24F0255BAB5A}" destId="{72E80FAE-0B13-45A7-90DF-7A776DB2FE20}" srcOrd="3" destOrd="0" presId="urn:microsoft.com/office/officeart/2005/8/layout/gear1"/>
    <dgm:cxn modelId="{9CD5A4F6-8E7B-4D4D-AF72-AD0626F0A429}" type="presOf" srcId="{E5F5DEBB-55C6-488F-A7CE-2D3F00EE1E74}" destId="{72E80FAE-0B13-45A7-90DF-7A776DB2FE20}" srcOrd="0" destOrd="0" presId="urn:microsoft.com/office/officeart/2005/8/layout/gear1"/>
    <dgm:cxn modelId="{A9A63DDA-6844-4E45-BB97-972CAD0970A0}" type="presParOf" srcId="{FD101E67-68E2-43DE-BE9D-24F0255BAB5A}" destId="{B4BAF544-7919-44CC-85CA-1EE256EFF852}" srcOrd="4" destOrd="0" presId="urn:microsoft.com/office/officeart/2005/8/layout/gear1"/>
    <dgm:cxn modelId="{7077A0CB-F21C-4565-8BFD-60CA92A7A82F}" type="presOf" srcId="{E5F5DEBB-55C6-488F-A7CE-2D3F00EE1E74}" destId="{B4BAF544-7919-44CC-85CA-1EE256EFF852}" srcOrd="1" destOrd="0" presId="urn:microsoft.com/office/officeart/2005/8/layout/gear1"/>
    <dgm:cxn modelId="{2568590F-823A-4B7A-BF4D-E8E7494B1CB4}" type="presParOf" srcId="{FD101E67-68E2-43DE-BE9D-24F0255BAB5A}" destId="{CD4630BF-BCE1-4EEF-A275-5176C1337581}" srcOrd="5" destOrd="0" presId="urn:microsoft.com/office/officeart/2005/8/layout/gear1"/>
    <dgm:cxn modelId="{A39B15B6-9DCD-46C8-A638-649CA536FAED}" type="presOf" srcId="{E5F5DEBB-55C6-488F-A7CE-2D3F00EE1E74}" destId="{CD4630BF-BCE1-4EEF-A275-5176C1337581}" srcOrd="2" destOrd="0" presId="urn:microsoft.com/office/officeart/2005/8/layout/gear1"/>
    <dgm:cxn modelId="{B764760E-C2C1-406A-94E4-E773AA87483C}" type="presParOf" srcId="{FD101E67-68E2-43DE-BE9D-24F0255BAB5A}" destId="{1ED6E249-5F44-4283-8D6F-3A8465A4CE28}" srcOrd="6" destOrd="0" presId="urn:microsoft.com/office/officeart/2005/8/layout/gear1"/>
    <dgm:cxn modelId="{246D622C-3E55-41B0-B44B-FA7472D6BB01}" type="presOf" srcId="{0176EB6E-27E0-47E9-8D9E-B56E8715081B}" destId="{1ED6E249-5F44-4283-8D6F-3A8465A4CE28}" srcOrd="0" destOrd="0" presId="urn:microsoft.com/office/officeart/2005/8/layout/gear1"/>
    <dgm:cxn modelId="{0C57940C-D49C-4EB4-8A03-0A7029CE496A}" type="presParOf" srcId="{FD101E67-68E2-43DE-BE9D-24F0255BAB5A}" destId="{85FFB80A-37C5-4812-8DAB-43304F737D31}" srcOrd="7" destOrd="0" presId="urn:microsoft.com/office/officeart/2005/8/layout/gear1"/>
    <dgm:cxn modelId="{9CE2E18C-0651-49A8-B4F1-30A9FA8035BE}" type="presOf" srcId="{0176EB6E-27E0-47E9-8D9E-B56E8715081B}" destId="{85FFB80A-37C5-4812-8DAB-43304F737D31}" srcOrd="1" destOrd="0" presId="urn:microsoft.com/office/officeart/2005/8/layout/gear1"/>
    <dgm:cxn modelId="{97164E08-00D0-477F-A8F3-239E1CD744EB}" type="presParOf" srcId="{FD101E67-68E2-43DE-BE9D-24F0255BAB5A}" destId="{FAD3201D-9300-4E9F-B0E7-2312D9BE5E18}" srcOrd="8" destOrd="0" presId="urn:microsoft.com/office/officeart/2005/8/layout/gear1"/>
    <dgm:cxn modelId="{DDCCE4F1-7F65-45E6-AC3D-4CE48867BFD3}" type="presOf" srcId="{0176EB6E-27E0-47E9-8D9E-B56E8715081B}" destId="{FAD3201D-9300-4E9F-B0E7-2312D9BE5E18}" srcOrd="2" destOrd="0" presId="urn:microsoft.com/office/officeart/2005/8/layout/gear1"/>
    <dgm:cxn modelId="{8B9367E5-3D31-429D-8694-5404E5E8B6AA}" type="presParOf" srcId="{FD101E67-68E2-43DE-BE9D-24F0255BAB5A}" destId="{8B5F0352-E4D8-4313-892B-7690E5208C47}" srcOrd="9" destOrd="0" presId="urn:microsoft.com/office/officeart/2005/8/layout/gear1"/>
    <dgm:cxn modelId="{16FF5307-A291-4BBD-9DC9-C1BD32C030DB}" type="presOf" srcId="{0176EB6E-27E0-47E9-8D9E-B56E8715081B}" destId="{8B5F0352-E4D8-4313-892B-7690E5208C47}" srcOrd="3" destOrd="0" presId="urn:microsoft.com/office/officeart/2005/8/layout/gear1"/>
    <dgm:cxn modelId="{05862F23-57A5-4799-BD0C-C89658522FFD}" type="presParOf" srcId="{FD101E67-68E2-43DE-BE9D-24F0255BAB5A}" destId="{A50E133E-5938-4087-8184-608D59CD9A45}" srcOrd="10" destOrd="0" presId="urn:microsoft.com/office/officeart/2005/8/layout/gear1"/>
    <dgm:cxn modelId="{97ACDB50-101E-49BD-A522-C0C532544AA2}" type="presOf" srcId="{35EFAD3E-9862-460E-889F-621196B76DFE}" destId="{A50E133E-5938-4087-8184-608D59CD9A45}" srcOrd="0" destOrd="0" presId="urn:microsoft.com/office/officeart/2005/8/layout/gear1"/>
    <dgm:cxn modelId="{5C6E9963-74ED-4CFF-9BAF-2A07AA5150B0}" type="presParOf" srcId="{FD101E67-68E2-43DE-BE9D-24F0255BAB5A}" destId="{43EE7315-8E88-4296-BAC7-D801E6D47A21}" srcOrd="11" destOrd="0" presId="urn:microsoft.com/office/officeart/2005/8/layout/gear1"/>
    <dgm:cxn modelId="{76A6A049-7FFE-4B58-A196-B2C892DEC5A9}" type="presOf" srcId="{B9E34FB6-085D-4D51-A89A-55F49711618C}" destId="{43EE7315-8E88-4296-BAC7-D801E6D47A21}" srcOrd="0" destOrd="0" presId="urn:microsoft.com/office/officeart/2005/8/layout/gear1"/>
    <dgm:cxn modelId="{00828095-E999-4219-9342-F088699DD8C4}" type="presParOf" srcId="{FD101E67-68E2-43DE-BE9D-24F0255BAB5A}" destId="{7B3A42DE-5A49-4CC9-BCD5-1E4708E8CBB5}" srcOrd="12" destOrd="0" presId="urn:microsoft.com/office/officeart/2005/8/layout/gear1"/>
    <dgm:cxn modelId="{705E2275-BBB0-431E-AC11-5ADB30732C1E}" type="presOf" srcId="{9705ED56-AA9A-4D70-873C-B4808291DB11}" destId="{7B3A42DE-5A49-4CC9-BCD5-1E4708E8CBB5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" name=""/>
      <dsp:cNvGrpSpPr/>
    </dsp:nvGrpSpPr>
    <dsp:grpSpPr/>
    <dsp:sp modelId="{0D9EE28D-1642-4E94-BFF6-6CCBFFEDFCC7}">
      <dsp:nvSpPr>
        <dsp:cNvPr id="11" name=""/>
        <dsp:cNvSpPr/>
      </dsp:nvSpPr>
      <dsp:spPr>
        <a:xfrm>
          <a:off x="2893352" y="1502892"/>
          <a:ext cx="1836868" cy="1836868"/>
        </a:xfrm>
        <a:prstGeom prst="gear9">
          <a:avLst/>
        </a:prstGeom>
        <a:solidFill>
          <a:srgbClr val="CCFF6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</a:rPr>
            <a:t>РЕЗУЛЬТАТЫ= УРОВЕНЬ ЖИЗНИ</a:t>
          </a:r>
        </a:p>
      </dsp:txBody>
      <dsp:txXfrm>
        <a:off x="3262644" y="1933169"/>
        <a:ext cx="1098284" cy="944188"/>
      </dsp:txXfrm>
    </dsp:sp>
    <dsp:sp modelId="{72E80FAE-0B13-45A7-90DF-7A776DB2FE20}">
      <dsp:nvSpPr>
        <dsp:cNvPr id="12" name=""/>
        <dsp:cNvSpPr/>
      </dsp:nvSpPr>
      <dsp:spPr>
        <a:xfrm>
          <a:off x="2406481" y="671091"/>
          <a:ext cx="1335904" cy="1335904"/>
        </a:xfrm>
        <a:prstGeom prst="gear6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1"/>
              </a:solidFill>
            </a:rPr>
            <a:t>Доходы</a:t>
          </a:r>
        </a:p>
      </dsp:txBody>
      <dsp:txXfrm>
        <a:off x="2742799" y="1009441"/>
        <a:ext cx="663268" cy="659203"/>
      </dsp:txXfrm>
    </dsp:sp>
    <dsp:sp modelId="{1ED6E249-5F44-4283-8D6F-3A8465A4CE28}">
      <dsp:nvSpPr>
        <dsp:cNvPr id="13" name=""/>
        <dsp:cNvSpPr/>
      </dsp:nvSpPr>
      <dsp:spPr>
        <a:xfrm rot="20700000">
          <a:off x="3293313" y="185399"/>
          <a:ext cx="1308913" cy="1308913"/>
        </a:xfrm>
        <a:prstGeom prst="gear6">
          <a:avLst/>
        </a:prstGeom>
        <a:solidFill>
          <a:srgbClr val="FF2F34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1"/>
              </a:solidFill>
            </a:rPr>
            <a:t>Расходы</a:t>
          </a:r>
        </a:p>
      </dsp:txBody>
      <dsp:txXfrm rot="-20700000">
        <a:off x="3580396" y="472482"/>
        <a:ext cx="734747" cy="734747"/>
      </dsp:txXfrm>
    </dsp:sp>
    <dsp:sp modelId="{A50E133E-5938-4087-8184-608D59CD9A45}">
      <dsp:nvSpPr>
        <dsp:cNvPr id="14" name=""/>
        <dsp:cNvSpPr/>
      </dsp:nvSpPr>
      <dsp:spPr>
        <a:xfrm>
          <a:off x="2742955" y="1230879"/>
          <a:ext cx="2351191" cy="2351191"/>
        </a:xfrm>
        <a:prstGeom prst="circularArrow">
          <a:avLst>
            <a:gd name="adj1" fmla="val 4688"/>
            <a:gd name="adj2" fmla="val 299029"/>
            <a:gd name="adj3" fmla="val 2491713"/>
            <a:gd name="adj4" fmla="val 15914995"/>
            <a:gd name="adj5" fmla="val 5469"/>
          </a:avLst>
        </a:prstGeom>
        <a:solidFill>
          <a:srgbClr val="CCFF66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43EE7315-8E88-4296-BAC7-D801E6D47A21}">
      <dsp:nvSpPr>
        <dsp:cNvPr id="15" name=""/>
        <dsp:cNvSpPr/>
      </dsp:nvSpPr>
      <dsp:spPr>
        <a:xfrm>
          <a:off x="1968973" y="439555"/>
          <a:ext cx="1708287" cy="170828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B3A42DE-5A49-4CC9-BCD5-1E4708E8CBB5}">
      <dsp:nvSpPr>
        <dsp:cNvPr id="16" name=""/>
        <dsp:cNvSpPr/>
      </dsp:nvSpPr>
      <dsp:spPr>
        <a:xfrm>
          <a:off x="3012032" y="-84044"/>
          <a:ext cx="1841877" cy="184187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9999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layoutNode name="gear1srcNode">
        <dgm:alg type="sp"/>
        <dgm:shape type="rect" r:blip="" hideGeom="1">
          <dgm:adjLst/>
        </dgm:shape>
        <dgm:presOf axis="self"/>
        <dgm:constrLst/>
        <dgm:ruleLst/>
      </dgm:layoutNode>
      <dgm:layoutNode name="gear1dstNode">
        <dgm:alg type="sp"/>
        <dgm:shape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layoutNode name="gear2srcNode">
        <dgm:alg type="sp"/>
        <dgm:shape type="rect" r:blip="" hideGeom="1">
          <dgm:adjLst/>
        </dgm:shape>
        <dgm:presOf axis="self"/>
        <dgm:constrLst/>
        <dgm:ruleLst/>
      </dgm:layoutNode>
      <dgm:layoutNode name="gear2dstNode">
        <dgm:alg type="sp"/>
        <dgm:shape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layoutNode name="gear3srcNode">
        <dgm:alg type="sp"/>
        <dgm:shape type="rect" r:blip="" hideGeom="1">
          <dgm:adjLst/>
        </dgm:shape>
        <dgm:presOf axis="self"/>
        <dgm:constrLst/>
        <dgm:ruleLst/>
      </dgm:layoutNode>
      <dgm:layoutNode name="gear3dstNode">
        <dgm:alg type="sp"/>
        <dgm:shape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png" /><Relationship Id="rId2" Type="http://schemas.openxmlformats.org/officeDocument/2006/relationships/image" Target="../media/image32.png" /><Relationship Id="rId3" Type="http://schemas.openxmlformats.org/officeDocument/2006/relationships/image" Target="../media/image33.png" /><Relationship Id="rId4" Type="http://schemas.openxmlformats.org/officeDocument/2006/relationships/image" Target="../media/image34.png" /></Relationships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0.57833</cdr:x>
      <cdr:y>0.35982</cdr:y>
    </cdr:from>
    <cdr:to>
      <cdr:x>0.96908</cdr:x>
      <cdr:y>0.45975</cdr:y>
    </cdr:to>
    <cdr:sp macro="" textlink="">
      <cdr:nvSpPr>
        <cdr:cNvPr id="2" name="Прямоугольник 1"/>
        <cdr:cNvSpPr/>
      </cdr:nvSpPr>
      <cdr:spPr>
        <a:xfrm>
          <a:off x="3754247" y="2649855"/>
          <a:ext cx="2536571" cy="735965"/>
        </a:xfrm>
        <a:prstGeom prst="rect">
          <a:avLst/>
        </a:prstGeom>
        <a:ln w="76200">
          <a:solidFill>
            <a:srgbClr val="00B0F0"/>
          </a:solidFill>
        </a:ln>
      </cdr:spPr>
      <cdr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cdr:style>
      <cdr:txBody>
        <a:bodyPr vertOverflow="clip"/>
        <a:lstStyle/>
        <a:p>
          <a:r>
            <a:rPr lang="ru-RU" sz="1200"/>
            <a:t>Исполнение:</a:t>
          </a:r>
        </a:p>
        <a:p>
          <a:r>
            <a:rPr lang="ru-RU" sz="1200"/>
            <a:t>112,1 % к первоначальному и </a:t>
          </a:r>
        </a:p>
        <a:p>
          <a:r>
            <a:rPr lang="ru-RU" sz="1200"/>
            <a:t>111,5 % к уточненному планам</a:t>
          </a:r>
        </a:p>
        <a:p>
          <a:endParaRPr lang="ru-RU"/>
        </a:p>
      </cdr:txBody>
    </cdr:sp>
  </cdr:relSizeAnchor>
  <cdr:relSizeAnchor>
    <cdr:from>
      <cdr:x>0.02058</cdr:x>
      <cdr:y>0.57681</cdr:y>
    </cdr:from>
    <cdr:to>
      <cdr:x>0.35595</cdr:x>
      <cdr:y>0.68966</cdr:y>
    </cdr:to>
    <cdr:sp macro="" textlink="">
      <cdr:nvSpPr>
        <cdr:cNvPr id="3" name="Прямоугольник 2"/>
        <cdr:cNvSpPr/>
      </cdr:nvSpPr>
      <cdr:spPr>
        <a:xfrm>
          <a:off x="133604" y="4247896"/>
          <a:ext cx="2177034" cy="831088"/>
        </a:xfrm>
        <a:prstGeom prst="rect">
          <a:avLst/>
        </a:prstGeom>
        <a:ln w="76200">
          <a:solidFill>
            <a:schemeClr val="accent5">
              <a:lumMod val="75000"/>
            </a:schemeClr>
          </a:solidFill>
        </a:ln>
      </cdr:spPr>
      <cdr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cdr:style>
      <cdr:txBody>
        <a:bodyPr/>
        <a:lstStyle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>
          <a:r>
            <a:rPr lang="ru-RU" sz="1200"/>
            <a:t>Исполнение: </a:t>
          </a:r>
        </a:p>
        <a:p>
          <a:r>
            <a:rPr lang="ru-RU" sz="1200"/>
            <a:t>108,4 % к первоначальному и </a:t>
          </a:r>
        </a:p>
        <a:p>
          <a:r>
            <a:rPr lang="ru-RU" sz="1200"/>
            <a:t>97,3 % к уточненному планам</a:t>
          </a:r>
        </a:p>
        <a:p>
          <a:endParaRPr lang="ru-RU"/>
        </a:p>
      </cdr:txBody>
    </cdr:sp>
  </cdr:relSizeAnchor>
  <cdr:relSizeAnchor>
    <cdr:from>
      <cdr:x>0.5767</cdr:x>
      <cdr:y>0.47926</cdr:y>
    </cdr:from>
    <cdr:to>
      <cdr:x>0.99134</cdr:x>
      <cdr:y>0.55162</cdr:y>
    </cdr:to>
    <cdr:sp macro="" textlink="">
      <cdr:nvSpPr>
        <cdr:cNvPr id="4" name="Прямоугольник 3"/>
        <cdr:cNvSpPr/>
      </cdr:nvSpPr>
      <cdr:spPr>
        <a:xfrm>
          <a:off x="3743706" y="3529457"/>
          <a:ext cx="2691638" cy="532892"/>
        </a:xfrm>
        <a:prstGeom prst="rect">
          <a:avLst/>
        </a:prstGeom>
        <a:solidFill>
          <a:sysClr val="window" lastClr="FFFFFF"/>
        </a:solidFill>
        <a:ln w="76200" cap="flat" cmpd="sng" algn="ctr">
          <a:solidFill>
            <a:srgbClr val="00B0F0"/>
          </a:solidFill>
          <a:prstDash val="solid"/>
        </a:ln>
        <a:effectLst/>
      </cdr:spPr>
      <cdr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cdr:style>
      <cdr:txBody>
        <a:bodyPr/>
        <a:lstStyle>
          <a:lvl1pPr marL="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9pPr>
        </a:lstStyle>
        <a:p>
          <a:r>
            <a:rPr lang="ru-RU" sz="1600" b="1"/>
            <a:t>40,6 % общего объема поступлений</a:t>
          </a:r>
        </a:p>
        <a:p>
          <a:endParaRPr lang="ru-RU" sz="1600" b="1"/>
        </a:p>
      </cdr:txBody>
    </cdr:sp>
  </cdr:relSizeAnchor>
  <cdr:relSizeAnchor>
    <cdr:from>
      <cdr:x>0.04265</cdr:x>
      <cdr:y>0.72728</cdr:y>
    </cdr:from>
    <cdr:to>
      <cdr:x>0.49483</cdr:x>
      <cdr:y>0.79824</cdr:y>
    </cdr:to>
    <cdr:sp macro="" textlink="">
      <cdr:nvSpPr>
        <cdr:cNvPr id="5" name="Прямоугольник 4"/>
        <cdr:cNvSpPr/>
      </cdr:nvSpPr>
      <cdr:spPr>
        <a:xfrm>
          <a:off x="276860" y="5355971"/>
          <a:ext cx="2935351" cy="522605"/>
        </a:xfrm>
        <a:prstGeom prst="rect">
          <a:avLst/>
        </a:prstGeom>
        <a:solidFill>
          <a:sysClr val="window" lastClr="FFFFFF"/>
        </a:solidFill>
        <a:ln w="76200" cap="flat" cmpd="sng" algn="ctr">
          <a:solidFill>
            <a:schemeClr val="accent5">
              <a:lumMod val="75000"/>
            </a:schemeClr>
          </a:solidFill>
          <a:prstDash val="solid"/>
        </a:ln>
        <a:effectLst/>
      </cdr:spPr>
      <cdr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cdr:style>
      <cdr:txBody>
        <a:bodyPr/>
        <a:lstStyle>
          <a:lvl1pPr marL="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9pPr>
        </a:lstStyle>
        <a:p>
          <a:r>
            <a:rPr lang="ru-RU" sz="1600" b="1"/>
            <a:t>59,4 %  общего объема поступлений</a:t>
          </a:r>
        </a:p>
      </cdr:txBody>
    </cdr:sp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0.229</cdr:x>
      <cdr:y>0.54956</cdr:y>
    </cdr:from>
    <cdr:to>
      <cdr:x>0.89271</cdr:x>
      <cdr:y>0.62161</cdr:y>
    </cdr:to>
    <cdr:sp macro="" textlink="">
      <cdr:nvSpPr>
        <cdr:cNvPr id="2" name="Скругленный прямоугольник 3">
          <a:extLst>
            <a:ext uri="{FF2B5EF4-FFF2-40B4-BE49-F238E27FC236}">
              <a16:creationId xmlns:a16="http://schemas.microsoft.com/office/drawing/2014/main" id="{1FA08E1E-82C8-4A48-8B9D-ACBE856E2D48}"/>
            </a:ext>
          </a:extLst>
        </cdr:cNvPr>
        <cdr:cNvSpPr/>
      </cdr:nvSpPr>
      <cdr:spPr>
        <a:xfrm>
          <a:off x="1519047" y="4392549"/>
          <a:ext cx="4402709" cy="575945"/>
        </a:xfrm>
        <a:prstGeom prst="roundRect">
          <a:avLst/>
        </a:prstGeom>
        <a:noFill/>
        <a:ln w="76200">
          <a:noFill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 rtlCol="0" anchor="ctr"/>
        <a:lstStyle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>
          <a:pPr algn="ctr"/>
          <a:r>
            <a:rPr lang="ru-RU" sz="2800" b="1">
              <a:solidFill>
                <a:srgbClr val="002060"/>
              </a:solidFill>
            </a:rPr>
            <a:t>НДФЛ</a:t>
          </a:r>
          <a:r>
            <a:rPr lang="ru-RU" sz="1600" b="1">
              <a:solidFill>
                <a:srgbClr val="002060"/>
              </a:solidFill>
            </a:rPr>
            <a:t> - </a:t>
          </a:r>
          <a:r>
            <a:rPr lang="ru-RU" sz="1700" b="1">
              <a:solidFill>
                <a:srgbClr val="002060"/>
              </a:solidFill>
            </a:rPr>
            <a:t>основной бюджетообразующий </a:t>
          </a:r>
        </a:p>
        <a:p>
          <a:pPr algn="ctr"/>
          <a:r>
            <a:rPr lang="ru-RU" sz="1700" b="1">
              <a:solidFill>
                <a:srgbClr val="002060"/>
              </a:solidFill>
            </a:rPr>
            <a:t>источник  доходов</a:t>
          </a:r>
        </a:p>
      </cdr:txBody>
    </cdr:sp>
  </cdr:relSizeAnchor>
</c:userShapes>
</file>

<file path=ppt/drawings/drawing3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0.17518</cdr:x>
      <cdr:y>0.7156</cdr:y>
    </cdr:from>
    <cdr:to>
      <cdr:x>0.98467</cdr:x>
      <cdr:y>0.77845</cdr:y>
    </cdr:to>
    <cdr:pic>
      <cdr:nvPicPr>
        <cdr:cNvPr id="8" name="chart">
          <a:extLst>
            <a:ext uri="{FF2B5EF4-FFF2-40B4-BE49-F238E27FC236}">
              <a16:creationId xmlns:a16="http://schemas.microsoft.com/office/drawing/2014/main" id="{CC70FA2D-C678-482B-A9E7-804ABD719209}"/>
            </a:ext>
          </a:extLst>
        </cdr:cNvPr>
        <cdr:cNvPicPr>
          <a:picLocks noChangeAspect="1"/>
        </cdr:cNvPicPr>
      </cdr:nvPicPr>
      <cdr:blipFill>
        <a:blip r:embed="rId1"/>
        <a:stretch>
          <a:fillRect/>
        </a:stretch>
      </cdr:blipFill>
      <cdr:spPr>
        <a:xfrm>
          <a:off x="1165098" y="5979287"/>
          <a:ext cx="5383657" cy="525145"/>
        </a:xfrm>
        <a:prstGeom prst="rect">
          <a:avLst/>
        </a:prstGeom>
      </cdr:spPr>
    </cdr:pic>
  </cdr:relSizeAnchor>
  <cdr:relSizeAnchor>
    <cdr:from>
      <cdr:x>0.1824</cdr:x>
      <cdr:y>0.76532</cdr:y>
    </cdr:from>
    <cdr:to>
      <cdr:x>0.99639</cdr:x>
      <cdr:y>0.82816</cdr:y>
    </cdr:to>
    <cdr:pic>
      <cdr:nvPicPr>
        <cdr:cNvPr id="10" name="chart">
          <a:extLst>
            <a:ext uri="{FF2B5EF4-FFF2-40B4-BE49-F238E27FC236}">
              <a16:creationId xmlns:a16="http://schemas.microsoft.com/office/drawing/2014/main" id="{C736D9BF-308A-4D87-BADB-D60EE2EC14D5}"/>
            </a:ext>
          </a:extLst>
        </cdr:cNvPr>
        <cdr:cNvPicPr>
          <a:picLocks noChangeAspect="1"/>
        </cdr:cNvPicPr>
      </cdr:nvPicPr>
      <cdr:blipFill>
        <a:blip r:embed="rId2"/>
        <a:stretch>
          <a:fillRect/>
        </a:stretch>
      </cdr:blipFill>
      <cdr:spPr>
        <a:xfrm>
          <a:off x="1213104" y="6394704"/>
          <a:ext cx="5413629" cy="525018"/>
        </a:xfrm>
        <a:prstGeom prst="rect">
          <a:avLst/>
        </a:prstGeom>
      </cdr:spPr>
    </cdr:pic>
  </cdr:relSizeAnchor>
  <cdr:relSizeAnchor>
    <cdr:from>
      <cdr:x>0.29745</cdr:x>
      <cdr:y>0.80584</cdr:y>
    </cdr:from>
    <cdr:to>
      <cdr:x>0.65932</cdr:x>
      <cdr:y>0.86868</cdr:y>
    </cdr:to>
    <cdr:pic>
      <cdr:nvPicPr>
        <cdr:cNvPr id="11" name="chart">
          <a:extLst>
            <a:ext uri="{FF2B5EF4-FFF2-40B4-BE49-F238E27FC236}">
              <a16:creationId xmlns:a16="http://schemas.microsoft.com/office/drawing/2014/main" id="{C417DF18-0E3F-44E9-9E33-DFEA4FF00C96}"/>
            </a:ext>
          </a:extLst>
        </cdr:cNvPr>
        <cdr:cNvPicPr>
          <a:picLocks noChangeAspect="1"/>
        </cdr:cNvPicPr>
      </cdr:nvPicPr>
      <cdr:blipFill>
        <a:blip r:embed="rId3"/>
        <a:stretch>
          <a:fillRect/>
        </a:stretch>
      </cdr:blipFill>
      <cdr:spPr>
        <a:xfrm>
          <a:off x="1978279" y="6733286"/>
          <a:ext cx="2406650" cy="525018"/>
        </a:xfrm>
        <a:prstGeom prst="rect">
          <a:avLst/>
        </a:prstGeom>
      </cdr:spPr>
    </cdr:pic>
  </cdr:relSizeAnchor>
  <cdr:relSizeAnchor>
    <cdr:from>
      <cdr:x>0.18049</cdr:x>
      <cdr:y>0.67251</cdr:y>
    </cdr:from>
    <cdr:to>
      <cdr:x>0.84945</cdr:x>
      <cdr:y>0.73536</cdr:y>
    </cdr:to>
    <cdr:pic>
      <cdr:nvPicPr>
        <cdr:cNvPr id="2" name="chart">
          <a:extLst>
            <a:ext uri="{FF2B5EF4-FFF2-40B4-BE49-F238E27FC236}">
              <a16:creationId xmlns:a16="http://schemas.microsoft.com/office/drawing/2014/main" id="{C9D3A195-742A-1557-4209-33806800307B}"/>
            </a:ext>
          </a:extLst>
        </cdr:cNvPr>
        <cdr:cNvPicPr>
          <a:picLocks noChangeAspect="1"/>
        </cdr:cNvPicPr>
      </cdr:nvPicPr>
      <cdr:blipFill>
        <a:blip r:embed="rId4"/>
        <a:stretch>
          <a:fillRect/>
        </a:stretch>
      </cdr:blipFill>
      <cdr:spPr>
        <a:xfrm>
          <a:off x="1200404" y="5619242"/>
          <a:ext cx="4449064" cy="525145"/>
        </a:xfrm>
        <a:prstGeom prst="rect">
          <a:avLst/>
        </a:prstGeom>
      </cdr:spPr>
    </cdr:pic>
  </cdr:relSizeAnchor>
</c:userShape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616A6-8C97-4B23-8E1E-5E1137E832D7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0E126-D099-4F96-A502-721168AFC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0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06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73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16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2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80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01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08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0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5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0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0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93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48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6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91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1216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9A801-9A81-7373-BB20-3BA60163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93CC1-A755-BCB1-3477-8CCE7CFE7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CAE972-6233-39C5-8364-C60AAFE9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56DA1E-F15F-3A57-93E2-8F6D4ED6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68585-78FF-C8F2-7939-A3615E35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4612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99BF0-D4C2-A5B3-1AFF-C4235184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E1B7E1-6A50-9056-2DD3-66109DAD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9697EB-059A-6E43-5769-1103D0FD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DBCD57-724B-E35F-26AC-CC396C4E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6484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1"/>
            <a:ext cx="2983230" cy="492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1" y="2103121"/>
            <a:ext cx="2983230" cy="492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92258-ADF0-43D4-9DFF-1B03203A0347}" type="datetime1">
              <a:rPr lang="ru-RU" smtClean="0"/>
              <a:t>12.05.2026</a:t>
            </a:fld>
            <a:endParaRPr lang="ru-RU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fld id="{8856579A-26EE-4AAB-A52B-7127D0032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7004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85834-04FF-2C50-41A3-13621DF5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76BA84-9E40-CCB2-15FD-C8524D204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4EFB71-D451-8E35-7403-436EA5EEA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48EC8-8E6A-45CA-8A0D-66EB1D411775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207D1-D11F-B8A5-269A-B6ED58485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2E25C-2B51-882E-7DE2-0BA11E5DD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3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4" r:id="rId2"/>
    <p:sldLayoutId id="2147483730" r:id="rId3"/>
  </p:sldLayoutIdLst>
  <p:transition/>
  <p:timing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Relationship Id="rId5" Type="http://schemas.openxmlformats.org/officeDocument/2006/relationships/image" Target="../media/image3.jpeg" /><Relationship Id="rId6" Type="http://schemas.openxmlformats.org/officeDocument/2006/relationships/image" Target="../media/image4.jpeg" /><Relationship Id="rId7" Type="http://schemas.openxmlformats.org/officeDocument/2006/relationships/image" Target="../media/image5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6.png" /><Relationship Id="rId11" Type="http://schemas.openxmlformats.org/officeDocument/2006/relationships/image" Target="../media/image27.png" /><Relationship Id="rId12" Type="http://schemas.openxmlformats.org/officeDocument/2006/relationships/image" Target="../media/image28.png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9.png" /><Relationship Id="rId4" Type="http://schemas.openxmlformats.org/officeDocument/2006/relationships/image" Target="../media/image20.png" /><Relationship Id="rId5" Type="http://schemas.openxmlformats.org/officeDocument/2006/relationships/image" Target="../media/image21.png" /><Relationship Id="rId6" Type="http://schemas.openxmlformats.org/officeDocument/2006/relationships/image" Target="../media/image22.png" /><Relationship Id="rId7" Type="http://schemas.openxmlformats.org/officeDocument/2006/relationships/image" Target="../media/image23.png" /><Relationship Id="rId8" Type="http://schemas.microsoft.com/office/2007/relationships/hdphoto" Target="../media/image24.wdp" /><Relationship Id="rId9" Type="http://schemas.openxmlformats.org/officeDocument/2006/relationships/image" Target="../media/image2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microsoft.com/office/2007/relationships/hdphoto" Target="../media/image30.wdp" /><Relationship Id="rId4" Type="http://schemas.openxmlformats.org/officeDocument/2006/relationships/chart" Target="../charts/chart1.xml" /><Relationship Id="rId5" Type="http://schemas.openxmlformats.org/officeDocument/2006/relationships/chart" Target="../charts/chart2.xml" /><Relationship Id="rId6" Type="http://schemas.openxmlformats.org/officeDocument/2006/relationships/chart" Target="../charts/chart3.xml" /><Relationship Id="rId7" Type="http://schemas.openxmlformats.org/officeDocument/2006/relationships/chart" Target="../charts/chart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adm-dk.nobl.ru/activity/28401/" TargetMode="External" /><Relationship Id="rId3" Type="http://schemas.openxmlformats.org/officeDocument/2006/relationships/hyperlink" Target="https://adm-dk.nobl.ru/activity/33940/" TargetMode="External" /><Relationship Id="rId4" Type="http://schemas.openxmlformats.org/officeDocument/2006/relationships/hyperlink" Target="https://dknnov.nubex.ru/4796/4921/5022/5042/" TargetMode="External" /><Relationship Id="rId5" Type="http://schemas.openxmlformats.org/officeDocument/2006/relationships/hyperlink" Target="https://adm-dk.nobl.ru/request/info/" TargetMode="External" /><Relationship Id="rId6" Type="http://schemas.openxmlformats.org/officeDocument/2006/relationships/image" Target="../media/image6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8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9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Relationship Id="rId3" Type="http://schemas.openxmlformats.org/officeDocument/2006/relationships/image" Target="../media/image37.png" /><Relationship Id="rId4" Type="http://schemas.openxmlformats.org/officeDocument/2006/relationships/image" Target="../media/image38.png" /><Relationship Id="rId5" Type="http://schemas.openxmlformats.org/officeDocument/2006/relationships/image" Target="../media/image39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Relationship Id="rId5" Type="http://schemas.openxmlformats.org/officeDocument/2006/relationships/image" Target="../media/image4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chart" Target="../charts/chart10.xml" /><Relationship Id="rId4" Type="http://schemas.openxmlformats.org/officeDocument/2006/relationships/image" Target="../media/image4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5.jpeg" /><Relationship Id="rId4" Type="http://schemas.openxmlformats.org/officeDocument/2006/relationships/image" Target="../media/image46.jpeg" /><Relationship Id="rId5" Type="http://schemas.openxmlformats.org/officeDocument/2006/relationships/image" Target="../media/image47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8.jpeg" /><Relationship Id="rId4" Type="http://schemas.openxmlformats.org/officeDocument/2006/relationships/image" Target="../media/image49.jpeg" /><Relationship Id="rId5" Type="http://schemas.openxmlformats.org/officeDocument/2006/relationships/chart" Target="../charts/chart11.xml" /><Relationship Id="rId6" Type="http://schemas.openxmlformats.org/officeDocument/2006/relationships/image" Target="../media/image50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51.jpeg" /><Relationship Id="rId4" Type="http://schemas.openxmlformats.org/officeDocument/2006/relationships/image" Target="../media/image52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53.jpeg" /><Relationship Id="rId4" Type="http://schemas.openxmlformats.org/officeDocument/2006/relationships/hyperlink" Target="http://go.mail.ru/redir?q=%D0%BA%D0%B0%D1%80%D1%82%D0%B8%D0%BD%D0%BA%D0%B0%20%D1%81%D0%B5%D0%BB%D1%8C%D1%81%D0%BA%D0%BE%D0%B3%D0%BE%20%D1%85%D0%BE%D0%B7%D1%8F%D0%B9%D1%81%D1%82%D0%B2%D0%B0%20%D0%B6%D0%B8%D0%B2%D0%BE%D1%82%D0%BD%D0%BE%D0%B2%D0%BE%D0%B4%D1%81%D1%82%D0%B2%D0%BE,%20%D1%80%D0%B0%D1%81%D1%82%D0%B5%D0%BD%D0%B8%D0%B5%D0%B2%D0%BE%D0%B4%D1%81%D1%82%D0%B2%D0%BE&amp;via_page=1&amp;type=sr&amp;redir=eJzLKCkpsNLXT0wvytfNSy3XKyrVty-wNTS0sDRiuLDrwoaLDRebLuy4sBfEVrjYeGHrhd0Xe4D0rgv7Lmy-sE_hYiuQsf1i_4WdFxuBKjcBVV3YBtSw6cI-IHcvUBLIurAFKrlPR-FiA9BQEG8rUHYHkESRZzA0sTQ2NLA0NjNhuBTR4rb7waw9dxxm1ar3NnoAADToZKw" TargetMode="External" /><Relationship Id="rId5" Type="http://schemas.openxmlformats.org/officeDocument/2006/relationships/image" Target="../media/image54.jpeg" /><Relationship Id="rId6" Type="http://schemas.openxmlformats.org/officeDocument/2006/relationships/hyperlink" Target="http://go.mail.ru/redir?q=%D0%BA%D0%B0%D1%80%D1%82%D0%B8%D0%BD%D0%BA%D0%B0%20%D1%81%D0%B5%D0%BB%D1%8C%D1%81%D0%BA%D0%BE%D0%B3%D0%BE%20%D1%85%D0%BE%D0%B7%D1%8F%D0%B9%D1%81%D1%82%D0%B2%D0%B0%20%D0%B6%D0%B8%D0%B2%D0%BE%D1%82%D0%BD%D0%BE%D0%B2%D0%BE%D0%B4%D1%81%D1%82%D0%B2%D0%BE,%20%D1%80%D0%B0%D1%81%D1%82%D0%B5%D0%BD%D0%B8%D0%B5%D0%B2%D0%BE%D0%B4%D1%81%D1%82%D0%B2%D0%BE&amp;via_page=1&amp;type=sr&amp;redir=eJxVjEFOw0AMRXMAxBnCnmFIixSlh0FySaBD0hjNmEHDqqnEDok1W06ACoVS1JzBcwJ2XAGJFa7Epgvb_-s__wnR1Ujr8_GRvdZgyZw1lR4Mi0GW60vjkVr0WDryqLyaoqvRywSF4wYcGVVDbSqFZME1Rlm49YaCURdlpVqYYBmAXACFTnraICi5qiUryE47JLzm5ziLc17xZqvT2PGSP-O93DX3_MJ9Gu9EvMcH_oidkAuh-E0eFtyL3Ugoil__w_4wjTMp3bqlpCvZO3mSnRTD7LjI8jzpfve_fh5vnr5P5yPYmx78Ae8qkAI" TargetMode="External" /><Relationship Id="rId7" Type="http://schemas.openxmlformats.org/officeDocument/2006/relationships/image" Target="../media/image55.jpeg" /><Relationship Id="rId8" Type="http://schemas.openxmlformats.org/officeDocument/2006/relationships/hyperlink" Target="http://go.mail.ru/redir?q=%D0%BA%D0%B0%D1%80%D1%82%D0%B8%D0%BD%D0%BA%D0%B0%20%D1%81%D0%B5%D0%BB%D1%8C%D1%81%D0%BA%D0%BE%D0%B3%D0%BE%20%D1%85%D0%BE%D0%B7%D1%8F%D0%B9%D1%81%D1%82%D0%B2%D0%B0%20%D0%B6%D0%B8%D0%B2%D0%BE%D1%82%D0%BD%D0%BE%D0%B2%D0%BE%D0%B4%D1%81%D1%82%D0%B2%D0%BE,%20%D1%80%D0%B0%D1%81%D1%82%D0%B5%D0%BD%D0%B8%D0%B5%D0%B2%D0%BE%D0%B4%D1%81%D1%82%D0%B2%D0%BE&amp;via_page=1&amp;type=sr&amp;redir=eJzLKCkpsNLXLy8v1ysoLk3JL0ktSkzRKyrVL8hMLiktStUryCiwz0yxNTQwNDRiuLDrwoaLDRebLuy4sBfEVrjYeGHrhd0Xe4D0rgv7Lmy-sE_hYiuQsf1i_4WdFxuBKjcBVV3YBtSw6cI-IHcvUBLIurAFKrlPR-FiA9BQEG8rUHYHkESRZzA0sTQ2NLA0NjNh0LWrWxa3Y-rLBa2T6-vszTcBAFoPa4Q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56.jpeg" /><Relationship Id="rId4" Type="http://schemas.openxmlformats.org/officeDocument/2006/relationships/chart" Target="../charts/chart12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57.jpeg" /><Relationship Id="rId4" Type="http://schemas.openxmlformats.org/officeDocument/2006/relationships/image" Target="../media/image58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3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9.jpeg" /><Relationship Id="rId3" Type="http://schemas.openxmlformats.org/officeDocument/2006/relationships/image" Target="../media/image60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4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63.jpeg" /><Relationship Id="rId11" Type="http://schemas.microsoft.com/office/2007/relationships/hdphoto" Target="../media/image64.wdp" /><Relationship Id="rId12" Type="http://schemas.openxmlformats.org/officeDocument/2006/relationships/image" Target="../media/image65.png" /><Relationship Id="rId13" Type="http://schemas.openxmlformats.org/officeDocument/2006/relationships/image" Target="../media/image66.jpeg" /><Relationship Id="rId14" Type="http://schemas.microsoft.com/office/2007/relationships/hdphoto" Target="../media/image67.wdp" /><Relationship Id="rId15" Type="http://schemas.openxmlformats.org/officeDocument/2006/relationships/image" Target="../media/image68.png" /><Relationship Id="rId16" Type="http://schemas.openxmlformats.org/officeDocument/2006/relationships/image" Target="../media/image69.png" /><Relationship Id="rId17" Type="http://schemas.openxmlformats.org/officeDocument/2006/relationships/image" Target="../media/image70.png" /><Relationship Id="rId18" Type="http://schemas.openxmlformats.org/officeDocument/2006/relationships/image" Target="../media/image71.jpeg" /><Relationship Id="rId2" Type="http://schemas.openxmlformats.org/officeDocument/2006/relationships/hyperlink" Target="https://adm-dk.nobl.ru/" TargetMode="External" /><Relationship Id="rId3" Type="http://schemas.openxmlformats.org/officeDocument/2006/relationships/hyperlink" Target="https://adm-dk.nobl.ru/activity/28401/" TargetMode="External" /><Relationship Id="rId4" Type="http://schemas.openxmlformats.org/officeDocument/2006/relationships/hyperlink" Target="https://vk.com/club221985996" TargetMode="External" /><Relationship Id="rId5" Type="http://schemas.openxmlformats.org/officeDocument/2006/relationships/hyperlink" Target="http://mf.nnov.ru/JavaScript'%20type='text/javascript'%3e%20%3c!--%20var%20prefix%20=%20'mailto:';%20var%20suffix%20=%20'';%20var%20attribs%20=%20'';%20var%20path%20=%20'hr'%20+%20'ef'%20+%20'=';%20var%20addy41388%20=%20'official'%20+%20'@';%20addy41388%20=%20addy41388%20+%20'fin'%20+%20'.'%20+%20'kreml'%20+%20'.'%20+%20'nnov'%20+%20'.'%20+%20'ru';%20document.write(%20'%3ca%20'%20+%20path%20+%20'/''%20+%20prefix%20+%20addy41388%20+%20suffix%20+%20'/''%20+%20attribs%20+%20'%3e'%20);%20document.write(%20addy41388%20);%20document.write(%20'%3c/a%3e'%20);%20/--%3e%20%3c/script%3e%3cscript%20language='JavaScript'%20type='text/javascript'%3e%20%3c!--%20document.write(%20'%3cspan%20style=/'display:%20none;/'%3e'%20);%20/--%3e%20%3c/script%3e&#1069;&#1090;&#1086;&#1090;%20e-mail%20&#1072;&#1076;&#1088;&#1077;&#1089;%20&#1079;&#1072;&#1097;&#1080;&#1097;&#1077;&#1085;%20&#1086;&#1090;%20&#1089;&#1087;&#1072;&#1084;-&#1073;&#1086;&#1090;&#1086;&#1074;,%20&#1076;&#1083;&#1103;%20&#1077;&#1075;&#1086;%20&#1087;&#1088;&#1086;&#1089;&#1084;&#1086;&#1090;&#1088;&#1072;%20&#1091;%20&#1042;&#1072;&#1089;%20&#1076;&#1086;&#1083;&#1078;&#1077;&#1085;%20&#1073;&#1099;&#1090;&#1100;%20&#1074;&#1082;&#1083;&#1102;&#1095;&#1077;&#1085;%20Javascript%20%3cscript%20language='JavaScript'%20type='text/javascript'%3e%20%3c!--%20document.write(%20'%3c/'%20);%20document.write(%20'span%3e" TargetMode="External" /><Relationship Id="rId6" Type="http://schemas.openxmlformats.org/officeDocument/2006/relationships/hyperlink" Target="mailto:dkrfo@inbox.ru" TargetMode="External" /><Relationship Id="rId7" Type="http://schemas.openxmlformats.org/officeDocument/2006/relationships/image" Target="../media/image61.jpeg" /><Relationship Id="rId8" Type="http://schemas.microsoft.com/office/2007/relationships/hdphoto" Target="../media/image62.wdp" /><Relationship Id="rId9" Type="http://schemas.openxmlformats.org/officeDocument/2006/relationships/hyperlink" Target="https://yandex.ru/maps/47/nizhny-novgorod/house/gruzinskaya_ulitsa_48/YE0YdgdoT0UGQFtsfX9zcXRlYw==/?ll=44.008578,56.320980&amp;utm_source=main_stripe_big&amp;z=17.49" TargetMode="Externa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png" /><Relationship Id="rId5" Type="http://schemas.openxmlformats.org/officeDocument/2006/relationships/image" Target="../media/image1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90000">
              <a:srgbClr val="0844A5"/>
            </a:gs>
            <a:gs pos="100000">
              <a:srgbClr val="0046A5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6858000" cy="2339752"/>
          </a:xfrm>
          <a:prstGeom prst="rect">
            <a:avLst/>
          </a:prstGeom>
          <a:gradFill flip="none" rotWithShape="1">
            <a:gsLst>
              <a:gs pos="0">
                <a:srgbClr val="0067E8"/>
              </a:gs>
              <a:gs pos="100000">
                <a:srgbClr val="0067E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flipV="1">
            <a:off x="188640" y="100951"/>
            <a:ext cx="4533090" cy="1217006"/>
          </a:xfrm>
          <a:prstGeom prst="triangle">
            <a:avLst>
              <a:gd name="adj" fmla="val 0"/>
            </a:avLst>
          </a:prstGeom>
          <a:gradFill>
            <a:gsLst>
              <a:gs pos="14000">
                <a:srgbClr val="7030A0">
                  <a:alpha val="0"/>
                  <a:lumMod val="100000"/>
                </a:srgbClr>
              </a:gs>
              <a:gs pos="100000">
                <a:srgbClr val="000073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flipH="1">
            <a:off x="210952" y="481499"/>
            <a:ext cx="6617520" cy="1729129"/>
          </a:xfrm>
          <a:prstGeom prst="triangle">
            <a:avLst>
              <a:gd name="adj" fmla="val 0"/>
            </a:avLst>
          </a:prstGeom>
          <a:gradFill>
            <a:gsLst>
              <a:gs pos="100000">
                <a:schemeClr val="accent1"/>
              </a:gs>
              <a:gs pos="0">
                <a:srgbClr val="0067E8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210" y="1515977"/>
            <a:ext cx="6849084" cy="42119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556792" y="6300192"/>
            <a:ext cx="5301208" cy="2843808"/>
          </a:xfrm>
          <a:prstGeom prst="triangle">
            <a:avLst>
              <a:gd name="adj" fmla="val 100000"/>
            </a:avLst>
          </a:prstGeom>
          <a:solidFill>
            <a:srgbClr val="A90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84158" y="5148064"/>
            <a:ext cx="4459424" cy="95410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>
                <a:solidFill>
                  <a:srgbClr val="FFFF00"/>
                </a:solidFill>
              </a:rPr>
              <a:t>Просим подобрать фото достопримечательности или другого знакового места муниципалитета (вместо зимнего пейзажа) и отправить отдельным файлом </a:t>
            </a:r>
          </a:p>
          <a:p>
            <a:pPr algn="ctr"/>
            <a:r>
              <a:rPr lang="ru-RU" sz="1400">
                <a:solidFill>
                  <a:srgbClr val="FFFF00"/>
                </a:solidFill>
              </a:rPr>
              <a:t>в формате </a:t>
            </a:r>
            <a:r>
              <a:rPr lang="en-US" sz="1400">
                <a:solidFill>
                  <a:srgbClr val="FFFF00"/>
                </a:solidFill>
              </a:rPr>
              <a:t>jpeg </a:t>
            </a:r>
            <a:r>
              <a:rPr lang="ru-RU" sz="1400">
                <a:solidFill>
                  <a:srgbClr val="FFFF00"/>
                </a:solidFill>
              </a:rPr>
              <a:t>или </a:t>
            </a:r>
            <a:r>
              <a:rPr lang="en-US" sz="1400" err="1">
                <a:solidFill>
                  <a:srgbClr val="FFFF00"/>
                </a:solidFill>
              </a:rPr>
              <a:t>png</a:t>
            </a:r>
            <a:endParaRPr lang="ru-RU" sz="1400">
              <a:solidFill>
                <a:srgbClr val="FFFF00"/>
              </a:solidFill>
            </a:endParaRPr>
          </a:p>
        </p:txBody>
      </p:sp>
      <p:sp>
        <p:nvSpPr>
          <p:cNvPr id="22" name="Параллелограмм 7">
            <a:extLst>
              <a:ext uri="{FF2B5EF4-FFF2-40B4-BE49-F238E27FC236}">
                <a16:creationId xmlns:a16="http://schemas.microsoft.com/office/drawing/2014/main" id="{E2AD237F-2B4D-8DCE-8E29-7660956DEE40}"/>
              </a:ext>
            </a:extLst>
          </p:cNvPr>
          <p:cNvSpPr/>
          <p:nvPr/>
        </p:nvSpPr>
        <p:spPr>
          <a:xfrm rot="5400000">
            <a:off x="1588529" y="3372087"/>
            <a:ext cx="3651414" cy="6828472"/>
          </a:xfrm>
          <a:custGeom>
            <a:gdLst>
              <a:gd name="connsiteX0" fmla="*/ 0 w 3651414"/>
              <a:gd name="connsiteY0" fmla="*/ 4413870 h 4413870"/>
              <a:gd name="connsiteX1" fmla="*/ 2650635 w 3651414"/>
              <a:gd name="connsiteY1" fmla="*/ 0 h 4413870"/>
              <a:gd name="connsiteX2" fmla="*/ 3651414 w 3651414"/>
              <a:gd name="connsiteY2" fmla="*/ 1858087 h 4413870"/>
              <a:gd name="connsiteX3" fmla="*/ 1504175 w 3651414"/>
              <a:gd name="connsiteY3" fmla="*/ 4413870 h 4413870"/>
              <a:gd name="connsiteX4" fmla="*/ 0 w 3651414"/>
              <a:gd name="connsiteY4" fmla="*/ 4413870 h 44138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1414" h="4413870">
                <a:moveTo>
                  <a:pt x="0" y="4413870"/>
                </a:moveTo>
                <a:lnTo>
                  <a:pt x="2650635" y="0"/>
                </a:lnTo>
                <a:lnTo>
                  <a:pt x="3651414" y="1858087"/>
                </a:lnTo>
                <a:lnTo>
                  <a:pt x="1504175" y="4413870"/>
                </a:lnTo>
                <a:lnTo>
                  <a:pt x="0" y="4413870"/>
                </a:lnTo>
                <a:close/>
              </a:path>
            </a:pathLst>
          </a:custGeom>
          <a:solidFill>
            <a:srgbClr val="0067E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6652135-7F7B-2AED-56B4-A086B2F8A5B5}"/>
              </a:ext>
            </a:extLst>
          </p:cNvPr>
          <p:cNvSpPr/>
          <p:nvPr/>
        </p:nvSpPr>
        <p:spPr>
          <a:xfrm>
            <a:off x="1483077" y="222116"/>
            <a:ext cx="1945923" cy="461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/>
              <a:t>Финансовое управление администрации Дальнеконстантиновского муниципального округа </a:t>
            </a: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66ADACA1-B7AA-C6A4-D608-BEA737A73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15977"/>
            <a:ext cx="6868210" cy="47180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EFA786-390F-F536-C22B-701EEA80C704}"/>
              </a:ext>
            </a:extLst>
          </p:cNvPr>
          <p:cNvSpPr txBox="1"/>
          <p:nvPr/>
        </p:nvSpPr>
        <p:spPr>
          <a:xfrm>
            <a:off x="423368" y="2105958"/>
            <a:ext cx="6192688" cy="1559337"/>
          </a:xfrm>
          <a:prstGeom prst="rect">
            <a:avLst/>
          </a:prstGeom>
        </p:spPr>
        <p:txBody>
          <a:bodyPr wrap="square" lIns="0" tIns="42332" rIns="0" bIns="42332" numCol="1" spcCol="216000">
            <a:noAutofit/>
          </a:bodyPr>
          <a:lstStyle>
            <a:defPPr>
              <a:defRPr lang="ru-RU"/>
            </a:defPPr>
            <a:lvl1pPr algn="just">
              <a:defRPr sz="700"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1pPr>
          </a:lstStyle>
          <a:p>
            <a:pPr algn="ctr"/>
            <a:r>
              <a:rPr lang="ru-RU" sz="3600" b="1" spc="150">
                <a:latin typeface="Manrope" pitchFamily="2" charset="0"/>
              </a:rPr>
              <a:t>БЮДЖЕТ ДЛЯ ГРАЖДАН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4A835EF-1DAA-0816-0B3B-2D95CF1ED642}"/>
              </a:ext>
            </a:extLst>
          </p:cNvPr>
          <p:cNvCxnSpPr/>
          <p:nvPr/>
        </p:nvCxnSpPr>
        <p:spPr>
          <a:xfrm>
            <a:off x="595786" y="2935876"/>
            <a:ext cx="5760000" cy="0"/>
          </a:xfrm>
          <a:prstGeom prst="line">
            <a:avLst/>
          </a:prstGeom>
          <a:ln w="76200">
            <a:solidFill>
              <a:srgbClr val="A90F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A1C6F4-4D52-21B0-8361-3146CC505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7267" y="4483910"/>
            <a:ext cx="3294618" cy="214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89915DC-F06C-7723-27CA-DBD526D1A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764" y="4248411"/>
            <a:ext cx="3709816" cy="23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9B556D7-423C-7DB2-C762-31302733EE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" y="148228"/>
            <a:ext cx="1580762" cy="15063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3458" y="6561083"/>
            <a:ext cx="66398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ПРОЕКТУ Решения Совета депутатов </a:t>
            </a:r>
            <a:r>
              <a:rPr lang="ru-RU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Дальнеконстантиновского муниципального округа Нижегородской области</a:t>
            </a:r>
            <a:br>
              <a:rPr lang="ru-RU" sz="24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отчета об исполнении бюджета Дальнеконстантиновского муниципального округа Нижегородской области </a:t>
            </a:r>
          </a:p>
          <a:p>
            <a:pPr algn="r"/>
            <a:r>
              <a:rPr lang="ru-RU" sz="2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2025 год»</a:t>
            </a:r>
            <a:endParaRPr lang="ru-RU" sz="2200">
              <a:solidFill>
                <a:schemeClr val="bg1"/>
              </a:solidFill>
              <a:effectLst/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0749AA-BFBC-8E45-0F97-1816FCA36785}"/>
              </a:ext>
            </a:extLst>
          </p:cNvPr>
          <p:cNvSpPr txBox="1"/>
          <p:nvPr/>
        </p:nvSpPr>
        <p:spPr>
          <a:xfrm>
            <a:off x="332656" y="2935876"/>
            <a:ext cx="6192688" cy="1622159"/>
          </a:xfrm>
          <a:prstGeom prst="rect">
            <a:avLst/>
          </a:prstGeom>
        </p:spPr>
        <p:txBody>
          <a:bodyPr wrap="square" lIns="0" tIns="42332" rIns="0" bIns="42332" numCol="1" spcCol="216000">
            <a:noAutofit/>
          </a:bodyPr>
          <a:lstStyle>
            <a:defPPr>
              <a:defRPr lang="ru-RU"/>
            </a:defPPr>
            <a:lvl1pPr algn="just">
              <a:defRPr sz="700"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1pPr>
          </a:lstStyle>
          <a:p>
            <a:pPr algn="ctr"/>
            <a:r>
              <a:rPr lang="ru-RU" sz="3400" b="1">
                <a:latin typeface="Manrope" pitchFamily="2" charset="0"/>
              </a:rPr>
              <a:t>Дальнеконстантиновского</a:t>
            </a:r>
            <a:r>
              <a:rPr lang="ru-RU" sz="3600" b="1">
                <a:latin typeface="Manrope" pitchFamily="2" charset="0"/>
              </a:rPr>
              <a:t> муниципального округа Нижегородской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46114046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183224" y="179512"/>
            <a:ext cx="6491551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ru-RU" i="1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ru-RU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МЕРОПРИЯТИЯ ПО ПОВЫШЕНИЮ ЭФФЕКТИВНОСТИ РАСХОДОВАНИЯ БЮДЖЕТНЫХ СРЕДСТВ </a:t>
            </a:r>
            <a:endParaRPr lang="ru-RU" sz="4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10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70BFFAE-9DC1-DDD9-7B4E-5C8C75985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633173"/>
              </p:ext>
            </p:extLst>
          </p:nvPr>
        </p:nvGraphicFramePr>
        <p:xfrm>
          <a:off x="112219" y="825843"/>
          <a:ext cx="6633559" cy="8127228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00430">
                  <a:extLst>
                    <a:ext uri="{9D8B030D-6E8A-4147-A177-3AD203B41FA5}">
                      <a16:colId xmlns:a16="http://schemas.microsoft.com/office/drawing/2014/main" val="3222830715"/>
                    </a:ext>
                  </a:extLst>
                </a:gridCol>
                <a:gridCol w="5133129">
                  <a:extLst>
                    <a:ext uri="{9D8B030D-6E8A-4147-A177-3AD203B41FA5}">
                      <a16:colId xmlns:a16="http://schemas.microsoft.com/office/drawing/2014/main" val="3675691639"/>
                    </a:ext>
                  </a:extLst>
                </a:gridCol>
              </a:tblGrid>
              <a:tr h="176584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</a:rPr>
                        <a:t>Принятые меры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7" marR="3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Результаты принятых мер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7" marR="3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838717"/>
                  </a:ext>
                </a:extLst>
              </a:tr>
              <a:tr h="325276">
                <a:tc gridSpan="2"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</a:rPr>
                        <a:t>Проведены мероприятия в рамках реализации муниципальной программы "Управление муниципальными финансами Дальнеконстантиновского муниципального округа":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7" marR="322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0396"/>
                  </a:ext>
                </a:extLst>
              </a:tr>
              <a:tr h="657224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 Создание условий для роста налоговых и неналоговых доходов  бюджета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7" marR="3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 Объем доходов бюджета Дальнеконстантиновского муниципального округа на душу населения 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82</a:t>
                      </a: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 тыс.руб., что выше планового значения (7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,0 тыс.руб.)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7" marR="3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80346"/>
                  </a:ext>
                </a:extLst>
              </a:tr>
              <a:tr h="81319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Мониторинг кредиторской задолженности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7" marR="3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просроченной кредиторской задолженности по оплате труда (включая начисления на оплату труда муниципальных учреждений, в общем объеме расходов муниципального образования на оплату труда (включая начисления на оплату труда) составил 0 руб., что соответствует плановому показателю муниципальной программы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7" marR="3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048611"/>
                  </a:ext>
                </a:extLst>
              </a:tr>
              <a:tr h="975828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Эффективность расходования бюджетных средств (БС)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7" marR="3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Доля расходов на очередной финансовый год, увязанных с реестром расходных обязательств округа, в общем объеме расходов бюджета 100%, что соответствует плановому показателю. Удельный вес расходов, осуществляемых с применением предварительного контроля за целевым использованием бюджетных средств - 100% (соответствует плановому показателю). За счет проведения конкурсных процедур экономия бюджетных средств за 202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 год составила 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 млн.руб.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7" marR="3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858275"/>
                  </a:ext>
                </a:extLst>
              </a:tr>
              <a:tr h="122796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Регулярные заседания комиссии округа по экономической безопасности и урегулированию задолженности по платежам в бюджет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7" marR="3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11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результате подготовки</a:t>
                      </a:r>
                      <a:r>
                        <a:rPr lang="ru-RU" sz="1100" kern="12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проведения комиссии </a:t>
                      </a:r>
                      <a:r>
                        <a:rPr lang="ru-RU" sz="11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недоимка по налогам и арендным платежам </a:t>
                      </a: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(202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 год- 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 заседаний) </a:t>
                      </a:r>
                      <a:r>
                        <a:rPr lang="ru-RU" sz="11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бюджет была снижена на </a:t>
                      </a:r>
                      <a:r>
                        <a:rPr lang="en-US" sz="11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1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1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1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млн.руб.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2277" marR="3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429182"/>
                  </a:ext>
                </a:extLst>
              </a:tr>
              <a:tr h="487914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Формирование программного бюджета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7" marR="3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В 202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 году из бюджета финансировались 16 муниципальных программ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7" marR="3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140041"/>
                  </a:ext>
                </a:extLst>
              </a:tr>
              <a:tr h="1301104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Снижение долговой нагрузки на бюджет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7" marR="3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Муниципальный долг в период 202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 года отсутствовал и на 01.01.202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 г. составил 0,00</a:t>
                      </a:r>
                      <a:r>
                        <a:rPr lang="ru-RU" sz="1100" baseline="0">
                          <a:solidFill>
                            <a:schemeClr val="bg1"/>
                          </a:solidFill>
                          <a:effectLst/>
                        </a:rPr>
                        <a:t> руб. 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Удельный вес муниципального долга по отношению к доходам бюджета без учета безвозмездных поступлений из других бюджетов бюджетной системы 0,0%, что соответствует плановым показателям (не более 50%); Доля расходов на обслуживание муниципального долга в общем объеме расходов бюджета без учета субвенций из выше стоящих бюджетов - 0,0%, что соответствует плановому показателю (не более 15%)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7" marR="3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385587"/>
                  </a:ext>
                </a:extLst>
              </a:tr>
              <a:tr h="168516">
                <a:tc gridSpan="2"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</a:rPr>
                        <a:t>Прочие мероприятия: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277" marR="3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93734"/>
                  </a:ext>
                </a:extLst>
              </a:tr>
              <a:tr h="975828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Нормирование затрат на обеспечение функций ОМСУ, являющихся муниципальными заказчиками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7" marR="3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Расходы на содержание органов местного самоуправления округа в 202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 году не превышают норматив, установленный Правительством Нижегородской области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7" marR="3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776351"/>
                  </a:ext>
                </a:extLst>
              </a:tr>
              <a:tr h="81319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Ряд мероприятий в области энергосбережения и энергетической эффективности 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7" marR="3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ремонтных работ с учетом современных энергоэффективных технологий, в том числе в сфере деятельности МУП ЖКХ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277" marR="3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159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68532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183224" y="179512"/>
            <a:ext cx="6491551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ru-RU" i="1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ru-RU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ЗА КЕМ ЗАКРЕПЛЕНО ИСПОЛНЕНИЕ БЮДЖЕТА: </a:t>
            </a:r>
            <a:endParaRPr lang="ru-RU" sz="4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11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кругленный прямоугольник 19">
            <a:extLst>
              <a:ext uri="{FF2B5EF4-FFF2-40B4-BE49-F238E27FC236}">
                <a16:creationId xmlns:a16="http://schemas.microsoft.com/office/drawing/2014/main" id="{A2C68CA2-A602-BF23-95A7-BEFBB938CDA1}"/>
              </a:ext>
            </a:extLst>
          </p:cNvPr>
          <p:cNvSpPr/>
          <p:nvPr/>
        </p:nvSpPr>
        <p:spPr>
          <a:xfrm>
            <a:off x="183225" y="637019"/>
            <a:ext cx="2957744" cy="1080120"/>
          </a:xfrm>
          <a:prstGeom prst="roundRect">
            <a:avLst/>
          </a:prstGeom>
          <a:gradFill>
            <a:gsLst>
              <a:gs pos="33000">
                <a:schemeClr val="bg1"/>
              </a:gs>
              <a:gs pos="74000">
                <a:schemeClr val="tx2">
                  <a:lumMod val="20000"/>
                  <a:lumOff val="80000"/>
                </a:schemeClr>
              </a:gs>
              <a:gs pos="100000">
                <a:srgbClr val="FF9999"/>
              </a:gs>
            </a:gsLst>
            <a:lin ang="5400000" scaled="1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/>
              <a:t>Администрация Дальнеконстантиновского муниципального округа</a:t>
            </a:r>
          </a:p>
        </p:txBody>
      </p:sp>
      <p:sp>
        <p:nvSpPr>
          <p:cNvPr id="4" name="Скругленный прямоугольник 31">
            <a:extLst>
              <a:ext uri="{FF2B5EF4-FFF2-40B4-BE49-F238E27FC236}">
                <a16:creationId xmlns:a16="http://schemas.microsoft.com/office/drawing/2014/main" id="{328712E5-B8F2-E647-C97D-96EBFB173586}"/>
              </a:ext>
            </a:extLst>
          </p:cNvPr>
          <p:cNvSpPr/>
          <p:nvPr/>
        </p:nvSpPr>
        <p:spPr>
          <a:xfrm>
            <a:off x="3578471" y="637019"/>
            <a:ext cx="3096304" cy="1119466"/>
          </a:xfrm>
          <a:prstGeom prst="roundRect">
            <a:avLst/>
          </a:prstGeom>
          <a:gradFill>
            <a:gsLst>
              <a:gs pos="33000">
                <a:schemeClr val="bg1"/>
              </a:gs>
              <a:gs pos="74000">
                <a:schemeClr val="tx2">
                  <a:lumMod val="20000"/>
                  <a:lumOff val="80000"/>
                </a:schemeClr>
              </a:gs>
              <a:gs pos="100000">
                <a:srgbClr val="FF9999"/>
              </a:gs>
            </a:gsLst>
            <a:lin ang="5400000" scaled="1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/>
              <a:t>Финансовое управление администрации Дальнеконстантиновского муниципального округа</a:t>
            </a:r>
          </a:p>
        </p:txBody>
      </p:sp>
      <p:sp>
        <p:nvSpPr>
          <p:cNvPr id="5" name="Скругленный прямоугольник 24">
            <a:extLst>
              <a:ext uri="{FF2B5EF4-FFF2-40B4-BE49-F238E27FC236}">
                <a16:creationId xmlns:a16="http://schemas.microsoft.com/office/drawing/2014/main" id="{B3DE3B6F-63C6-4A33-0044-9DF627D1FA07}"/>
              </a:ext>
            </a:extLst>
          </p:cNvPr>
          <p:cNvSpPr/>
          <p:nvPr/>
        </p:nvSpPr>
        <p:spPr>
          <a:xfrm>
            <a:off x="177474" y="1844660"/>
            <a:ext cx="6491551" cy="50405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Правовое обоснование</a:t>
            </a:r>
          </a:p>
        </p:txBody>
      </p:sp>
      <p:graphicFrame>
        <p:nvGraphicFramePr>
          <p:cNvPr id="6" name="Объект 33">
            <a:extLst>
              <a:ext uri="{FF2B5EF4-FFF2-40B4-BE49-F238E27FC236}">
                <a16:creationId xmlns:a16="http://schemas.microsoft.com/office/drawing/2014/main" id="{97CD12F4-8130-75F7-273C-2DC6C2C1F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921323"/>
              </p:ext>
            </p:extLst>
          </p:nvPr>
        </p:nvGraphicFramePr>
        <p:xfrm>
          <a:off x="177474" y="2555777"/>
          <a:ext cx="6491551" cy="652458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25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8151">
                <a:tc gridSpan="2">
                  <a:txBody>
                    <a:bodyPr vert="horz" wrap="square"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kern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85750" marR="0" lvl="0" indent="-28575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ru-RU" sz="1400" b="0" kern="1200">
                          <a:solidFill>
                            <a:schemeClr val="bg1"/>
                          </a:solidFill>
                          <a:effectLst/>
                        </a:rPr>
                        <a:t>Положение </a:t>
                      </a:r>
                      <a:r>
                        <a:rPr lang="ru-RU" sz="14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бюджетном процессе в Дальнеконстантиновском муниципальном округе Нижегородской области</a:t>
                      </a:r>
                      <a:r>
                        <a:rPr lang="ru-RU" sz="1400" b="0" kern="1200">
                          <a:solidFill>
                            <a:schemeClr val="bg1"/>
                          </a:solidFill>
                          <a:effectLst/>
                        </a:rPr>
                        <a:t>, утвержденное решением Совета депутатов Дальнеконстантиновского муниципального округа Нижегородской области №23/1 от 22.09.2022г.</a:t>
                      </a:r>
                      <a:endParaRPr lang="ru-RU" sz="1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28">
                <a:tc>
                  <a:txBody>
                    <a:bodyPr vert="horz" wrap="square"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200" kern="1200">
                          <a:solidFill>
                            <a:schemeClr val="bg1"/>
                          </a:solidFill>
                          <a:effectLst/>
                        </a:rPr>
                        <a:t>Федеральный закон №131-ФЗ от 06.10.2003 «Об общих принципах организации местного самоуправления в Российской Федерации»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200" kern="1200">
                          <a:solidFill>
                            <a:schemeClr val="bg1"/>
                          </a:solidFill>
                          <a:effectLst/>
                        </a:rPr>
                        <a:t>Федеральный</a:t>
                      </a:r>
                      <a:r>
                        <a:rPr lang="ru-RU" sz="1200" kern="1200" baseline="0">
                          <a:solidFill>
                            <a:schemeClr val="bg1"/>
                          </a:solidFill>
                          <a:effectLst/>
                        </a:rPr>
                        <a:t> закон №33-ФЗ от 20.03.2025 «Об общих принципах организации местного самоуправления в единой системе публичной власти»</a:t>
                      </a:r>
                      <a:endParaRPr lang="ru-RU" sz="12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 vert="horz" wrap="square"/>
                    <a:lstStyle/>
                    <a:p>
                      <a:pPr algn="ctr"/>
                      <a:r>
                        <a:rPr lang="ru-RU" sz="1400" i="0" kern="1200">
                          <a:solidFill>
                            <a:schemeClr val="bg1"/>
                          </a:solidFill>
                          <a:effectLst/>
                        </a:rPr>
                        <a:t>- </a:t>
                      </a:r>
                      <a:r>
                        <a:rPr lang="ru-RU" sz="1400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Положение о Финансовом управлении администрации Дальнеконстантиновского муниципального округа Нижегородской области, утвержденное решением Совета депутатов Дальнеконстантиновского муниципального округа Нижегородской области №82/1 от 17.11.2022</a:t>
                      </a:r>
                      <a:endParaRPr lang="ru-RU" sz="1400" i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438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kern="1200">
                          <a:solidFill>
                            <a:schemeClr val="bg1"/>
                          </a:solidFill>
                          <a:effectLst/>
                        </a:rPr>
                        <a:t>- Устав Дальнеконстантиновского муниципального округа Нижегородской области, принятый</a:t>
                      </a:r>
                      <a:r>
                        <a:rPr lang="ru-RU" sz="1400" kern="1200" baseline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400" kern="1200">
                          <a:solidFill>
                            <a:schemeClr val="bg1"/>
                          </a:solidFill>
                          <a:effectLst/>
                        </a:rPr>
                        <a:t>решением Совета депутатов Дальнеконстантиновского муниципального округа Нижегородской области №</a:t>
                      </a:r>
                      <a:r>
                        <a:rPr lang="en-US" sz="1400" kern="1200">
                          <a:solidFill>
                            <a:schemeClr val="bg1"/>
                          </a:solidFill>
                          <a:effectLst/>
                        </a:rPr>
                        <a:t>527/1 </a:t>
                      </a:r>
                      <a:r>
                        <a:rPr lang="ru-RU" sz="1400" kern="1200">
                          <a:solidFill>
                            <a:schemeClr val="bg1"/>
                          </a:solidFill>
                          <a:effectLst/>
                        </a:rPr>
                        <a:t>от 30.10.2025</a:t>
                      </a:r>
                      <a:endParaRPr lang="ru-RU" sz="1400" strike="sngStrik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 vert="horz" wrap="square"/>
                    <a:lstStyle/>
                    <a:p>
                      <a:pPr algn="ctr"/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0">
                          <a:schemeClr val="bg1"/>
                        </a:gs>
                        <a:gs pos="9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251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kern="1200">
                          <a:solidFill>
                            <a:schemeClr val="bg1"/>
                          </a:solidFill>
                          <a:effectLst/>
                        </a:rPr>
                        <a:t>- Положение об администрации Дальнеконстантиновского муниципального округа Нижегородской области, утвержденное решением Совета депутатов Дальнеконстантиновского муниципального округа Нижегородской области №71/1 от  17.11.2022</a:t>
                      </a:r>
                      <a:r>
                        <a:rPr lang="ru-RU" sz="1400" kern="120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endParaRPr lang="ru-RU" sz="140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 vert="horz" wrap="square"/>
                    <a:lstStyle/>
                    <a:p>
                      <a:pPr algn="ctr"/>
                      <a:endParaRPr lang="ru-RU" sz="1200" strike="sngStrike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0">
                          <a:schemeClr val="bg1"/>
                        </a:gs>
                        <a:gs pos="9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91011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183224" y="179512"/>
            <a:ext cx="6491551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КРАТКАЯ ХАРАКТЕРИСТИКА ОСНОВНЫХ НАПРАВЛЕНИЙ </a:t>
            </a:r>
            <a:endParaRPr lang="ru-RU" sz="4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12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Объект 33">
            <a:extLst>
              <a:ext uri="{FF2B5EF4-FFF2-40B4-BE49-F238E27FC236}">
                <a16:creationId xmlns:a16="http://schemas.microsoft.com/office/drawing/2014/main" id="{3793D373-5FF0-2AD7-672B-3BF4E18E9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76231"/>
              </p:ext>
            </p:extLst>
          </p:nvPr>
        </p:nvGraphicFramePr>
        <p:xfrm>
          <a:off x="226242" y="825844"/>
          <a:ext cx="6448533" cy="26517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94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4515">
                <a:tc>
                  <a:txBody>
                    <a:bodyPr vert="horz" wrap="square"/>
                    <a:lstStyle/>
                    <a:p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исполнение бюджета, </a:t>
                      </a:r>
                    </a:p>
                    <a:p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управление муниципальной собственностью,</a:t>
                      </a:r>
                    </a:p>
                    <a:p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организация мероприятий местного характера,</a:t>
                      </a:r>
                    </a:p>
                    <a:p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регулирование инвестиционной деятельности,</a:t>
                      </a:r>
                    </a:p>
                    <a:p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 другие полномочия</a:t>
                      </a:r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8000">
                          <a:schemeClr val="bg1"/>
                        </a:gs>
                        <a:gs pos="94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обеспечение осуществление  единой финансовой политики на территории Дальнеконстантиновского муниципального округа, </a:t>
                      </a:r>
                    </a:p>
                    <a:p>
                      <a:pPr algn="ctr"/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создание необходимых правовых, организационных, материально-финансовые условий для развития местного самоуправления, обеспечение органов местного самоуправления Дальнеконстантиновского муниципального округа реализации ими определенных бюджетным законодательством полномочий по составлению проектов местных бюджетов, исполнению местных бюджетов и составлению отчетов об их исполнении</a:t>
                      </a:r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8000">
                          <a:schemeClr val="bg1"/>
                        </a:gs>
                        <a:gs pos="94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54FB844-4016-DABF-BFD0-A84B5A9576B7}"/>
              </a:ext>
            </a:extLst>
          </p:cNvPr>
          <p:cNvSpPr txBox="1"/>
          <p:nvPr/>
        </p:nvSpPr>
        <p:spPr>
          <a:xfrm>
            <a:off x="322130" y="3575828"/>
            <a:ext cx="6299102" cy="432047"/>
          </a:xfrm>
          <a:prstGeom prst="roundRect">
            <a:avLst/>
          </a:prstGeom>
          <a:gradFill>
            <a:gsLst>
              <a:gs pos="4000">
                <a:schemeClr val="bg1"/>
              </a:gs>
              <a:gs pos="65000">
                <a:schemeClr val="tx2">
                  <a:lumMod val="20000"/>
                  <a:lumOff val="80000"/>
                </a:schemeClr>
              </a:gs>
              <a:gs pos="100000">
                <a:srgbClr val="FF9999"/>
              </a:gs>
            </a:gsLst>
            <a:lin ang="5400000" scaled="1"/>
          </a:gra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Объекты финансового обеспечения 2025 г.</a:t>
            </a:r>
          </a:p>
        </p:txBody>
      </p:sp>
      <p:sp>
        <p:nvSpPr>
          <p:cNvPr id="12" name="Стрелка вниз 30">
            <a:extLst>
              <a:ext uri="{FF2B5EF4-FFF2-40B4-BE49-F238E27FC236}">
                <a16:creationId xmlns:a16="http://schemas.microsoft.com/office/drawing/2014/main" id="{657BF954-EA05-9295-07A7-F4152858DA87}"/>
              </a:ext>
            </a:extLst>
          </p:cNvPr>
          <p:cNvSpPr/>
          <p:nvPr/>
        </p:nvSpPr>
        <p:spPr>
          <a:xfrm>
            <a:off x="648976" y="4106099"/>
            <a:ext cx="216024" cy="43204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30">
            <a:extLst>
              <a:ext uri="{FF2B5EF4-FFF2-40B4-BE49-F238E27FC236}">
                <a16:creationId xmlns:a16="http://schemas.microsoft.com/office/drawing/2014/main" id="{B2979FD6-0B40-AF12-22D3-D31C1C8F5BF9}"/>
              </a:ext>
            </a:extLst>
          </p:cNvPr>
          <p:cNvSpPr/>
          <p:nvPr/>
        </p:nvSpPr>
        <p:spPr>
          <a:xfrm>
            <a:off x="1736813" y="4082389"/>
            <a:ext cx="216024" cy="43204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30">
            <a:extLst>
              <a:ext uri="{FF2B5EF4-FFF2-40B4-BE49-F238E27FC236}">
                <a16:creationId xmlns:a16="http://schemas.microsoft.com/office/drawing/2014/main" id="{03979B6D-9BEE-722D-5394-41D24A4ED563}"/>
              </a:ext>
            </a:extLst>
          </p:cNvPr>
          <p:cNvSpPr/>
          <p:nvPr/>
        </p:nvSpPr>
        <p:spPr>
          <a:xfrm>
            <a:off x="2561749" y="4082389"/>
            <a:ext cx="216024" cy="43204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30">
            <a:extLst>
              <a:ext uri="{FF2B5EF4-FFF2-40B4-BE49-F238E27FC236}">
                <a16:creationId xmlns:a16="http://schemas.microsoft.com/office/drawing/2014/main" id="{6786D6A3-E099-3DA2-C83F-E86B2CD2AF33}"/>
              </a:ext>
            </a:extLst>
          </p:cNvPr>
          <p:cNvSpPr/>
          <p:nvPr/>
        </p:nvSpPr>
        <p:spPr>
          <a:xfrm>
            <a:off x="3541183" y="4082389"/>
            <a:ext cx="216024" cy="43204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30">
            <a:extLst>
              <a:ext uri="{FF2B5EF4-FFF2-40B4-BE49-F238E27FC236}">
                <a16:creationId xmlns:a16="http://schemas.microsoft.com/office/drawing/2014/main" id="{5F63E0A9-D194-B615-FB04-EBA0007C34FA}"/>
              </a:ext>
            </a:extLst>
          </p:cNvPr>
          <p:cNvSpPr/>
          <p:nvPr/>
        </p:nvSpPr>
        <p:spPr>
          <a:xfrm>
            <a:off x="5121188" y="4092177"/>
            <a:ext cx="216024" cy="43204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6">
            <a:extLst>
              <a:ext uri="{FF2B5EF4-FFF2-40B4-BE49-F238E27FC236}">
                <a16:creationId xmlns:a16="http://schemas.microsoft.com/office/drawing/2014/main" id="{3BFA86CB-817F-AB38-0568-B3C8CC3D0FC6}"/>
              </a:ext>
            </a:extLst>
          </p:cNvPr>
          <p:cNvSpPr txBox="1"/>
          <p:nvPr/>
        </p:nvSpPr>
        <p:spPr>
          <a:xfrm flipH="1">
            <a:off x="177619" y="4678996"/>
            <a:ext cx="1666960" cy="143403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ru-RU" sz="20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ru-RU" sz="14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Муниципальных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ru-RU" sz="1400" b="1" u="sng">
                <a:solidFill>
                  <a:schemeClr val="tx1"/>
                </a:solidFill>
              </a:rPr>
              <a:t>б</a:t>
            </a:r>
            <a:r>
              <a:rPr kumimoji="0" lang="ru-RU" sz="1400" b="1" i="0" u="sng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юджетных</a:t>
            </a:r>
            <a:endParaRPr kumimoji="0" lang="ru-RU" sz="14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ru-RU" sz="14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учреждений</a:t>
            </a:r>
          </a:p>
        </p:txBody>
      </p:sp>
      <p:sp>
        <p:nvSpPr>
          <p:cNvPr id="19" name="Подзаголовок 6">
            <a:extLst>
              <a:ext uri="{FF2B5EF4-FFF2-40B4-BE49-F238E27FC236}">
                <a16:creationId xmlns:a16="http://schemas.microsoft.com/office/drawing/2014/main" id="{4EDE3B06-F1A6-0BA9-8C9D-57F21A02E15C}"/>
              </a:ext>
            </a:extLst>
          </p:cNvPr>
          <p:cNvSpPr txBox="1"/>
          <p:nvPr/>
        </p:nvSpPr>
        <p:spPr>
          <a:xfrm flipH="1">
            <a:off x="1953045" y="4720939"/>
            <a:ext cx="1666959" cy="143403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ru-RU" sz="20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ru-RU" sz="14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Муниципальных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ru-RU" sz="1400" b="1" u="sng">
                <a:solidFill>
                  <a:schemeClr val="tx1"/>
                </a:solidFill>
              </a:rPr>
              <a:t>автономных</a:t>
            </a:r>
            <a:endParaRPr kumimoji="0" lang="ru-RU" sz="14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ru-RU" sz="14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учреждений</a:t>
            </a:r>
          </a:p>
        </p:txBody>
      </p:sp>
      <p:sp>
        <p:nvSpPr>
          <p:cNvPr id="20" name="Подзаголовок 6">
            <a:extLst>
              <a:ext uri="{FF2B5EF4-FFF2-40B4-BE49-F238E27FC236}">
                <a16:creationId xmlns:a16="http://schemas.microsoft.com/office/drawing/2014/main" id="{6EEE01E6-FF51-4F0D-0F45-A7BF40070E71}"/>
              </a:ext>
            </a:extLst>
          </p:cNvPr>
          <p:cNvSpPr txBox="1"/>
          <p:nvPr/>
        </p:nvSpPr>
        <p:spPr>
          <a:xfrm flipH="1">
            <a:off x="795075" y="6408201"/>
            <a:ext cx="1766674" cy="131129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u="sng">
                <a:solidFill>
                  <a:schemeClr val="tx1"/>
                </a:solidFill>
              </a:rPr>
              <a:t>3 </a:t>
            </a:r>
            <a:r>
              <a:rPr lang="ru-RU" sz="1400" b="1" u="sng">
                <a:solidFill>
                  <a:schemeClr val="tx1"/>
                </a:solidFill>
              </a:rPr>
              <a:t>Муниципальных казенных учреждения</a:t>
            </a:r>
          </a:p>
        </p:txBody>
      </p:sp>
      <p:sp>
        <p:nvSpPr>
          <p:cNvPr id="21" name="Скругленный прямоугольник 36">
            <a:extLst>
              <a:ext uri="{FF2B5EF4-FFF2-40B4-BE49-F238E27FC236}">
                <a16:creationId xmlns:a16="http://schemas.microsoft.com/office/drawing/2014/main" id="{1D88A7F3-5DF0-33B2-6CD7-418C7AA04A34}"/>
              </a:ext>
            </a:extLst>
          </p:cNvPr>
          <p:cNvSpPr/>
          <p:nvPr/>
        </p:nvSpPr>
        <p:spPr>
          <a:xfrm>
            <a:off x="3728470" y="4608527"/>
            <a:ext cx="2946305" cy="265176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>
                <a:solidFill>
                  <a:schemeClr val="tx1"/>
                </a:solidFill>
              </a:rPr>
              <a:t>Органы местного самоуправления</a:t>
            </a:r>
          </a:p>
          <a:p>
            <a:pPr algn="ctr"/>
            <a:r>
              <a:rPr lang="ru-RU" sz="1400" b="1">
                <a:solidFill>
                  <a:schemeClr val="tx1"/>
                </a:solidFill>
              </a:rPr>
              <a:t> </a:t>
            </a:r>
            <a:r>
              <a:rPr lang="ru-RU" sz="1100" b="1">
                <a:solidFill>
                  <a:schemeClr val="tx1"/>
                </a:solidFill>
              </a:rPr>
              <a:t>(Совет депутатов, администрация округа, финансовое управление, управление строительства, архитектуры и жилищно-коммунального хозяйства, управление образования, управление сельского хозяйства, </a:t>
            </a:r>
            <a:r>
              <a:rPr lang="ru-RU" sz="1100" b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комитет по управлению  муниципальным имуществом,</a:t>
            </a:r>
            <a:r>
              <a:rPr lang="ru-RU" sz="1100" b="1">
                <a:solidFill>
                  <a:schemeClr val="tx1"/>
                </a:solidFill>
              </a:rPr>
              <a:t> контрольно-счетная инспекция, территориальные отделы администрации округа)</a:t>
            </a:r>
          </a:p>
        </p:txBody>
      </p:sp>
      <p:sp>
        <p:nvSpPr>
          <p:cNvPr id="24" name="Скругленный прямоугольник 36">
            <a:extLst>
              <a:ext uri="{FF2B5EF4-FFF2-40B4-BE49-F238E27FC236}">
                <a16:creationId xmlns:a16="http://schemas.microsoft.com/office/drawing/2014/main" id="{808F56D9-5BE1-26BF-5C61-B56675DF092A}"/>
              </a:ext>
            </a:extLst>
          </p:cNvPr>
          <p:cNvSpPr/>
          <p:nvPr/>
        </p:nvSpPr>
        <p:spPr>
          <a:xfrm>
            <a:off x="2777773" y="7327660"/>
            <a:ext cx="3570186" cy="143403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>
                <a:solidFill>
                  <a:schemeClr val="tx1"/>
                </a:solidFill>
              </a:rPr>
              <a:t>Запланированные мероприятия</a:t>
            </a:r>
          </a:p>
          <a:p>
            <a:pPr algn="ctr"/>
            <a:r>
              <a:rPr lang="ru-RU" sz="1400" b="1">
                <a:solidFill>
                  <a:schemeClr val="tx1"/>
                </a:solidFill>
              </a:rPr>
              <a:t>по народному хозяйству, жилищно-коммунальному хозяйству, исполнение государственных полномочий</a:t>
            </a:r>
          </a:p>
        </p:txBody>
      </p:sp>
    </p:spTree>
    <p:extLst>
      <p:ext uri="{BB962C8B-B14F-4D97-AF65-F5344CB8AC3E}">
        <p14:creationId xmlns:p14="http://schemas.microsoft.com/office/powerpoint/2010/main" val="357981651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Users\НиколайК\Pictures\Рисунок1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9540" y="2525463"/>
            <a:ext cx="4550220" cy="43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74364" y="1186635"/>
            <a:ext cx="3320286" cy="1738938"/>
            <a:chOff x="288082" y="1308182"/>
            <a:chExt cx="3486300" cy="191705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870988" y="1308182"/>
              <a:ext cx="2903394" cy="19170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700" b="1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20</a:t>
              </a:r>
              <a:r>
                <a:rPr lang="ru-RU" sz="3700" b="1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279</a:t>
              </a:r>
            </a:p>
            <a:p>
              <a:pPr algn="ctr"/>
              <a:r>
                <a:rPr lang="ru-RU" sz="1500" b="1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человека</a:t>
              </a:r>
            </a:p>
            <a:p>
              <a:pPr algn="ctr"/>
              <a:endParaRPr lang="ru-RU" sz="300" b="1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endParaRPr>
            </a:p>
            <a:p>
              <a:pPr algn="ctr"/>
              <a:r>
                <a:rPr lang="ru-RU" sz="130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численность населения Дальнеконстантиновского муниципального округа </a:t>
              </a:r>
            </a:p>
            <a:p>
              <a:pPr algn="ctr"/>
              <a:r>
                <a:rPr lang="ru-RU" sz="130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Нижегородской области</a:t>
              </a:r>
              <a:endParaRPr lang="ru-RU" sz="13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26" name="Picture 2" descr="C:\Users\kapustin_ns\Downloads\iconmonstr-user-29-240(1).png"/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8082" y="1312376"/>
              <a:ext cx="828000" cy="828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5933" y="2984837"/>
            <a:ext cx="3335294" cy="1338828"/>
            <a:chOff x="289729" y="3105096"/>
            <a:chExt cx="3502059" cy="1475965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888394" y="3105096"/>
              <a:ext cx="2903394" cy="14759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3700" b="1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56 038,0</a:t>
              </a:r>
            </a:p>
            <a:p>
              <a:pPr algn="ctr"/>
              <a:r>
                <a:rPr lang="ru-RU" sz="1500" b="1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рублей</a:t>
              </a:r>
            </a:p>
            <a:p>
              <a:pPr algn="ctr"/>
              <a:endParaRPr lang="ru-RU" sz="300" b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30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среднемесячная </a:t>
              </a:r>
            </a:p>
            <a:p>
              <a:pPr algn="ctr"/>
              <a:r>
                <a:rPr lang="ru-RU" sz="130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заработная плата</a:t>
              </a:r>
              <a:endParaRPr lang="ru-RU" sz="13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28" name="Picture 4" descr="C:\Users\kapustin_ns\Downloads\iconmonstr-debit-6-240.png"/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729" y="3349057"/>
              <a:ext cx="720000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587531" y="2984836"/>
            <a:ext cx="3270421" cy="1338828"/>
            <a:chOff x="3766908" y="3105095"/>
            <a:chExt cx="3433942" cy="1475965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297456" y="3105095"/>
              <a:ext cx="2903394" cy="1475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700" b="1">
                  <a:solidFill>
                    <a:srgbClr val="FF7C80"/>
                  </a:solidFill>
                  <a:latin typeface="Century Gothic" panose="020b0502020202020204" pitchFamily="34" charset="0"/>
                </a:rPr>
                <a:t> 8 931,5</a:t>
              </a:r>
              <a:endParaRPr lang="en-US" sz="3700" b="1">
                <a:solidFill>
                  <a:srgbClr val="FF7C8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500" b="1">
                  <a:solidFill>
                    <a:srgbClr val="FF7C80"/>
                  </a:solidFill>
                  <a:latin typeface="Century Gothic" panose="020b0502020202020204" pitchFamily="34" charset="0"/>
                </a:rPr>
                <a:t>млн. рублей</a:t>
              </a:r>
            </a:p>
            <a:p>
              <a:pPr algn="ctr"/>
              <a:endParaRPr lang="ru-RU" sz="300" b="1">
                <a:solidFill>
                  <a:srgbClr val="FF7C8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300">
                  <a:solidFill>
                    <a:srgbClr val="FF7C80"/>
                  </a:solidFill>
                  <a:latin typeface="Century Gothic" panose="020b0502020202020204" pitchFamily="34" charset="0"/>
                </a:rPr>
                <a:t>показатель валовой продукции за 2025 год</a:t>
              </a:r>
            </a:p>
          </p:txBody>
        </p:sp>
        <p:pic>
          <p:nvPicPr>
            <p:cNvPr id="1029" name="Picture 5" descr="C:\Users\kapustin_ns\Downloads\iconmonstr-chart-13-240(1)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66908" y="3349057"/>
              <a:ext cx="680400" cy="680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3568179" y="1186635"/>
            <a:ext cx="3289773" cy="1923604"/>
            <a:chOff x="3746588" y="1308182"/>
            <a:chExt cx="3454262" cy="212064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297456" y="1308182"/>
              <a:ext cx="2903394" cy="2120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700" b="1">
                  <a:solidFill>
                    <a:srgbClr val="FF7C80"/>
                  </a:solidFill>
                  <a:latin typeface="Century Gothic" panose="020b0502020202020204" pitchFamily="34" charset="0"/>
                </a:rPr>
                <a:t>137,7</a:t>
              </a:r>
              <a:endParaRPr lang="ru-RU" sz="1100">
                <a:solidFill>
                  <a:srgbClr val="FF7C8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400" b="1" err="1">
                  <a:solidFill>
                    <a:srgbClr val="FF7C80"/>
                  </a:solidFill>
                  <a:latin typeface="Century Gothic" panose="020b0502020202020204" pitchFamily="34" charset="0"/>
                </a:rPr>
                <a:t>тыс.гектар</a:t>
              </a:r>
              <a:endParaRPr lang="ru-RU" sz="1400" b="1">
                <a:solidFill>
                  <a:srgbClr val="FF7C80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ru-RU" sz="300" b="1">
                <a:solidFill>
                  <a:srgbClr val="FF7C8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100">
                  <a:solidFill>
                    <a:srgbClr val="FF7C80"/>
                  </a:solidFill>
                  <a:latin typeface="Century Gothic" panose="020b0502020202020204" pitchFamily="34" charset="0"/>
                </a:rPr>
                <a:t>пл</a:t>
              </a:r>
              <a:r>
                <a:rPr lang="ru-RU" sz="1300">
                  <a:solidFill>
                    <a:srgbClr val="FF7C80"/>
                  </a:solidFill>
                  <a:latin typeface="Century Gothic" panose="020b0502020202020204" pitchFamily="34" charset="0"/>
                </a:rPr>
                <a:t>ощадь </a:t>
              </a:r>
              <a:endParaRPr lang="en-US" sz="1300">
                <a:solidFill>
                  <a:srgbClr val="FF7C8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300">
                  <a:solidFill>
                    <a:srgbClr val="FF7C80"/>
                  </a:solidFill>
                  <a:latin typeface="Century Gothic" panose="020b0502020202020204" pitchFamily="34" charset="0"/>
                </a:rPr>
                <a:t>Дальнеконстантиновского муниципального округа Нижегородской </a:t>
              </a:r>
              <a:endParaRPr lang="en-US" sz="1300">
                <a:solidFill>
                  <a:srgbClr val="FF7C8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300">
                  <a:solidFill>
                    <a:srgbClr val="FF7C80"/>
                  </a:solidFill>
                  <a:latin typeface="Century Gothic" panose="020b0502020202020204" pitchFamily="34" charset="0"/>
                </a:rPr>
                <a:t>области</a:t>
              </a:r>
            </a:p>
          </p:txBody>
        </p:sp>
        <p:pic>
          <p:nvPicPr>
            <p:cNvPr id="1030" name="Picture 6" descr="C:\Users\kapustin_ns\Downloads\iconmonstr-map-8-24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6588" y="1515224"/>
              <a:ext cx="720000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274364" y="4783037"/>
            <a:ext cx="3275174" cy="1338828"/>
            <a:chOff x="288082" y="5822027"/>
            <a:chExt cx="3438933" cy="1475965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823621" y="5822027"/>
              <a:ext cx="2903394" cy="14759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3700" b="1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1 371,5</a:t>
              </a:r>
            </a:p>
            <a:p>
              <a:pPr algn="ctr"/>
              <a:r>
                <a:rPr lang="ru-RU" sz="1500" b="1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млн. рублей</a:t>
              </a:r>
            </a:p>
            <a:p>
              <a:pPr algn="ctr"/>
              <a:endParaRPr lang="ru-RU" sz="300" b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30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инвестиции в основной капитал в 2025 году </a:t>
              </a:r>
              <a:endParaRPr lang="ru-RU" sz="13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31" name="Picture 7" descr="C:\Users\kapustin_ns\Downloads\iconmonstr-building-26-240.png"/>
            <p:cNvPicPr>
              <a:picLocks noChangeAspect="1" noChangeArrowheads="1"/>
            </p:cNvPicPr>
            <p:nvPr/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8082" y="5899739"/>
              <a:ext cx="720000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3587531" y="4783034"/>
            <a:ext cx="3270421" cy="1154162"/>
            <a:chOff x="3766908" y="5782658"/>
            <a:chExt cx="3433942" cy="1272384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297456" y="5782658"/>
              <a:ext cx="2903394" cy="12723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3700" b="1">
                  <a:solidFill>
                    <a:srgbClr val="FF7C8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98 </a:t>
              </a:r>
              <a:r>
                <a:rPr lang="ru-RU" sz="1400" b="1">
                  <a:solidFill>
                    <a:srgbClr val="FF7C8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сельских</a:t>
              </a:r>
              <a:r>
                <a:rPr lang="ru-RU" sz="3700" b="1">
                  <a:solidFill>
                    <a:srgbClr val="FF7C8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b="1">
                  <a:solidFill>
                    <a:srgbClr val="FF7C8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и</a:t>
              </a:r>
              <a:r>
                <a:rPr lang="ru-RU" sz="3700" b="1">
                  <a:solidFill>
                    <a:srgbClr val="FF7C8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1 </a:t>
              </a:r>
              <a:r>
                <a:rPr lang="ru-RU" sz="1400" b="1">
                  <a:solidFill>
                    <a:srgbClr val="FF7C8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городской</a:t>
              </a:r>
            </a:p>
            <a:p>
              <a:pPr algn="ctr"/>
              <a:r>
                <a:rPr lang="ru-RU" sz="1500" b="1">
                  <a:solidFill>
                    <a:srgbClr val="FF7C8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населенный пункт</a:t>
              </a:r>
            </a:p>
            <a:p>
              <a:pPr algn="ctr"/>
              <a:endParaRPr lang="ru-RU" sz="300" b="1">
                <a:solidFill>
                  <a:srgbClr val="FF7C80"/>
                </a:solidFill>
                <a:latin typeface="Century Gothic" panose="020b0502020202020204" pitchFamily="34" charset="0"/>
                <a:cs typeface="Times New Roman" pitchFamily="18" charset="0"/>
              </a:endParaRPr>
            </a:p>
          </p:txBody>
        </p:sp>
        <p:pic>
          <p:nvPicPr>
            <p:cNvPr id="1032" name="Picture 8" descr="C:\Users\kapustin_ns\Downloads\iconmonstr-building-15-240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66908" y="5998762"/>
              <a:ext cx="720000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274364" y="6581238"/>
            <a:ext cx="3320286" cy="1923604"/>
            <a:chOff x="288082" y="7255357"/>
            <a:chExt cx="3486300" cy="212064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869182" y="7255357"/>
              <a:ext cx="2905200" cy="2120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700" b="1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3700" b="1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6</a:t>
              </a:r>
              <a:endParaRPr lang="ru-RU" sz="3700" b="1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endParaRPr>
            </a:p>
            <a:p>
              <a:pPr algn="ctr"/>
              <a:r>
                <a:rPr lang="ru-RU" sz="1500" b="1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муниципальных учреждения</a:t>
              </a:r>
            </a:p>
            <a:p>
              <a:pPr algn="ctr"/>
              <a:endParaRPr lang="ru-RU" sz="130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endParaRPr>
            </a:p>
            <a:p>
              <a:pPr algn="ctr"/>
              <a:r>
                <a:rPr lang="ru-RU" sz="130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11 - бюджетные</a:t>
              </a:r>
            </a:p>
            <a:p>
              <a:pPr algn="ctr"/>
              <a:r>
                <a:rPr lang="en-US" sz="130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3</a:t>
              </a:r>
              <a:r>
                <a:rPr lang="ru-RU" sz="130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- казенные</a:t>
              </a:r>
            </a:p>
            <a:p>
              <a:pPr algn="ctr"/>
              <a:r>
                <a:rPr lang="ru-RU" sz="130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12 - автономные</a:t>
              </a:r>
              <a:endParaRPr lang="en-US" sz="130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endParaRPr>
            </a:p>
          </p:txBody>
        </p:sp>
        <p:pic>
          <p:nvPicPr>
            <p:cNvPr id="1036" name="Picture 12" descr="C:\Users\kapustin_ns\Downloads\iconmonstr-building-36-240(1).png"/>
            <p:cNvPicPr>
              <a:picLocks noChangeAspect="1" noChangeArrowheads="1"/>
            </p:cNvPicPr>
            <p:nvPr/>
          </p:nvPicPr>
          <p:blipFill>
            <a:blip r:embed="rId11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8082" y="7416656"/>
              <a:ext cx="720000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3568179" y="6919793"/>
            <a:ext cx="3313167" cy="1477328"/>
            <a:chOff x="3766908" y="7407869"/>
            <a:chExt cx="3478825" cy="1628651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4271504" y="7407869"/>
              <a:ext cx="2974229" cy="1628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>
                  <a:solidFill>
                    <a:srgbClr val="FF7C8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Дальнеконстантиновский</a:t>
              </a:r>
            </a:p>
            <a:p>
              <a:pPr algn="ctr"/>
              <a:r>
                <a:rPr lang="ru-RU" sz="1500" b="1">
                  <a:solidFill>
                    <a:srgbClr val="FF7C8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муниципальный округ</a:t>
              </a:r>
            </a:p>
            <a:p>
              <a:pPr algn="ctr"/>
              <a:r>
                <a:rPr lang="ru-RU" sz="1500" b="1">
                  <a:solidFill>
                    <a:srgbClr val="FF7C8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объединил в себе в т.ч.</a:t>
              </a:r>
            </a:p>
            <a:p>
              <a:pPr algn="ctr"/>
              <a:r>
                <a:rPr lang="ru-RU" sz="1500" b="1">
                  <a:solidFill>
                    <a:srgbClr val="FF7C8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10 административно-территориальных образований</a:t>
              </a:r>
              <a:endParaRPr lang="en-US" sz="1500" b="1">
                <a:solidFill>
                  <a:srgbClr val="FF7C80"/>
                </a:solidFill>
                <a:latin typeface="Century Gothic" panose="020b0502020202020204" pitchFamily="34" charset="0"/>
                <a:cs typeface="Times New Roman" pitchFamily="18" charset="0"/>
              </a:endParaRPr>
            </a:p>
          </p:txBody>
        </p:sp>
        <p:pic>
          <p:nvPicPr>
            <p:cNvPr id="1037" name="Picture 13" descr="C:\Users\kapustin_ns\Downloads\iconmonstr-building-35-240(3)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66908" y="7416656"/>
              <a:ext cx="720000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Заголовок 3"/>
          <p:cNvSpPr>
            <a:spLocks noGrp="1"/>
          </p:cNvSpPr>
          <p:nvPr>
            <p:ph type="title"/>
          </p:nvPr>
        </p:nvSpPr>
        <p:spPr>
          <a:xfrm>
            <a:off x="174149" y="95755"/>
            <a:ext cx="648462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185" indent="13229" algn="l"/>
            <a:r>
              <a:rPr lang="ru-RU" sz="18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КАКИЕ ПОКАЗАТЕЛИ ХАРАКТЕРИЗУЮТ </a:t>
            </a:r>
            <a:br>
              <a:rPr lang="ru-RU" sz="18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</a:br>
            <a:r>
              <a:rPr lang="ru-RU" sz="18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ДАЛЬНЕКОНСТАНТИНОВСКИЙ МУНИЦИПАЛЬНЫЙ  ОКРУГ НИЖЕГОРОДСКОЙ ОБЛАСТИ ЗА 2025 ГОД </a:t>
            </a:r>
            <a:br>
              <a:rPr lang="ru-RU" sz="18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</a:br>
            <a:endParaRPr lang="ru-RU" sz="1200" b="1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13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2018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6691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" name="Прямоугольник 80"/>
          <p:cNvSpPr/>
          <p:nvPr/>
        </p:nvSpPr>
        <p:spPr>
          <a:xfrm>
            <a:off x="125781" y="149884"/>
            <a:ext cx="6624737" cy="6482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ДИНАМИКА ПОКАЗАТЕЛЕЙ СОЦИАЛЬНО-ЭКОНОМИЧЕСКОГО РАЗВИТИЯ ОКРУГА</a:t>
            </a:r>
          </a:p>
        </p:txBody>
      </p:sp>
      <p:sp>
        <p:nvSpPr>
          <p:cNvPr id="8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14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BF9212-14C2-6D5E-2C5D-4F7C23A884C4}"/>
              </a:ext>
            </a:extLst>
          </p:cNvPr>
          <p:cNvSpPr/>
          <p:nvPr/>
        </p:nvSpPr>
        <p:spPr>
          <a:xfrm>
            <a:off x="107482" y="798127"/>
            <a:ext cx="6624737" cy="6482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r>
              <a:rPr lang="ru-RU" sz="1200">
                <a:solidFill>
                  <a:schemeClr val="bg1"/>
                </a:solidFill>
                <a:latin typeface="Microsoft YaHei UI" panose="020b0503020204020204" pitchFamily="34" charset="-122"/>
              </a:rPr>
              <a:t>УРОВЕНЬ ВАЛОВОГО ПРОДУКТА - </a:t>
            </a:r>
            <a:r>
              <a:rPr lang="ru-RU" sz="1200" b="0" i="0" u="none" strike="noStrike" baseline="0">
                <a:solidFill>
                  <a:schemeClr val="bg1"/>
                </a:solidFill>
                <a:latin typeface="Microsoft YaHei UI" panose="020b0503020204020204" pitchFamily="34" charset="-122"/>
              </a:rPr>
              <a:t>обобщающий показатель экономической деятельности округа, характеризующий процесс производства товаров и услуг, является основным показателем экономического развития территории</a:t>
            </a:r>
            <a:endParaRPr lang="ru-RU" sz="1200" b="1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86F9C7-E558-03FA-08B2-0C5AFA0E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55" y="7092280"/>
            <a:ext cx="6615663" cy="199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6312283-3402-0056-F75B-C720F8A48E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812109"/>
              </p:ext>
            </p:extLst>
          </p:nvPr>
        </p:nvGraphicFramePr>
        <p:xfrm>
          <a:off x="105218" y="1483489"/>
          <a:ext cx="3374709" cy="2749717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AEA1640-FC10-2C4F-FC2C-10C1E6ACD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522293"/>
              </p:ext>
            </p:extLst>
          </p:nvPr>
        </p:nvGraphicFramePr>
        <p:xfrm>
          <a:off x="105217" y="4270325"/>
          <a:ext cx="3374709" cy="2821955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09C7775-1462-57DC-024E-7FA1F1287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215087"/>
              </p:ext>
            </p:extLst>
          </p:nvPr>
        </p:nvGraphicFramePr>
        <p:xfrm>
          <a:off x="3357510" y="1483489"/>
          <a:ext cx="3374709" cy="2749717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F4C2FE5-6E49-AC77-0BE3-D178EC606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344301"/>
              </p:ext>
            </p:extLst>
          </p:nvPr>
        </p:nvGraphicFramePr>
        <p:xfrm>
          <a:off x="3212976" y="4233206"/>
          <a:ext cx="3519243" cy="2859074"/>
        </p:xfrm>
        <a:graphic>
          <a:graphicData uri="http://schemas.openxmlformats.org/drawingml/2006/chart">
            <c:chart xmlns:c="http://schemas.openxmlformats.org/drawingml/2006/chart" r:id="rId7"/>
          </a:graphicData>
        </a:graphic>
      </p:graphicFrame>
    </p:spTree>
    <p:extLst>
      <p:ext uri="{BB962C8B-B14F-4D97-AF65-F5344CB8AC3E}">
        <p14:creationId xmlns:p14="http://schemas.microsoft.com/office/powerpoint/2010/main" val="197318995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183224" y="179512"/>
            <a:ext cx="6491551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60926"/>
            <a:r>
              <a:rPr lang="ru-RU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ДИНАМИКА ИЗМЕНЕНИЙ ДОХОДОВ, РАСХОДОВ И ПРОФИЦИТА БЮДЖЕТА МУНИЦИПАЛЬНОГО ОБРАЗОВАНИЯ за 3 года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15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5B7E509-16C4-4E15-B506-E29670E87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24" y="5508104"/>
            <a:ext cx="6383872" cy="3117898"/>
          </a:xfrm>
        </p:spPr>
        <p:txBody>
          <a:bodyPr>
            <a:normAutofit lnSpcReduction="10000"/>
          </a:bodyPr>
          <a:lstStyle/>
          <a:p>
            <a:pPr marL="0" marR="0" lvl="0" indent="0" algn="just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600" b="1" u="none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В 2025 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году подготовлено 16 уточнений решения о бюджете, которые были связаны с изменением плана поступлений налоговых и неналоговых доходов бюджета муниципального округа в связи с ожидаемым поступлением отдельных доходных источников и направлением дополнительно полученных доходов на увеличение расходов в связи с внесением изменений в объемы межбюджетных трансфертов, предоставляемых из областного бюджета, и объемы безвозмездных поступлений от негосударственных организаций и населения на реализацию проектов. </a:t>
            </a:r>
          </a:p>
          <a:p>
            <a:pPr marL="0" marR="0" lvl="0" indent="0" algn="just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     Первоначальные параметры бюджета Дальнеконстантиновского муниципального округа  в 2025 году увеличены по доходам на 108.309,3 тыс. рублей, по расходам на 234.614,4 тыс. рублей.</a:t>
            </a:r>
          </a:p>
          <a:p>
            <a:pPr marL="0" indent="0" algn="l" rtl="0" fontAlgn="b">
              <a:buNone/>
            </a:pPr>
            <a:r>
              <a:rPr lang="ru-RU" sz="1600" u="none" strike="noStrike">
                <a:solidFill>
                  <a:schemeClr val="bg1"/>
                </a:solidFill>
                <a:effectLst/>
              </a:rPr>
              <a:t> </a:t>
            </a:r>
            <a:endParaRPr lang="ru-RU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647448B-9233-459D-B0D8-300ED25F18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322414"/>
              </p:ext>
            </p:extLst>
          </p:nvPr>
        </p:nvGraphicFramePr>
        <p:xfrm>
          <a:off x="237062" y="1225304"/>
          <a:ext cx="6383873" cy="393531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211471276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183224" y="179512"/>
            <a:ext cx="6491551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60926"/>
            <a:r>
              <a:rPr lang="ru-RU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ОСНОВНЫЕ ПАРАМЕТРЫ БЮДЖЕТА ДАЛЬНЕКОНСТАНТИНОВСКОГО МУНИЦИПАЛЬНОГО ОКРУГА за 2025 год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16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C35BE22-7830-9B4E-C601-1DFAF15CA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561241"/>
              </p:ext>
            </p:extLst>
          </p:nvPr>
        </p:nvGraphicFramePr>
        <p:xfrm>
          <a:off x="147979" y="1187624"/>
          <a:ext cx="6526796" cy="299676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473298">
                  <a:extLst>
                    <a:ext uri="{9D8B030D-6E8A-4147-A177-3AD203B41FA5}">
                      <a16:colId xmlns:a16="http://schemas.microsoft.com/office/drawing/2014/main" val="3358580135"/>
                    </a:ext>
                  </a:extLst>
                </a:gridCol>
                <a:gridCol w="53498">
                  <a:extLst>
                    <a:ext uri="{9D8B030D-6E8A-4147-A177-3AD203B41FA5}">
                      <a16:colId xmlns:a16="http://schemas.microsoft.com/office/drawing/2014/main" val="68258779"/>
                    </a:ext>
                  </a:extLst>
                </a:gridCol>
              </a:tblGrid>
              <a:tr h="2764896"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17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7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27568"/>
                  </a:ext>
                </a:extLst>
              </a:tr>
              <a:tr h="231872">
                <a:tc>
                  <a:txBody>
                    <a:bodyPr vert="horz" wrap="square"/>
                    <a:lstStyle/>
                    <a:p>
                      <a:pPr algn="l" rtl="0" fontAlgn="b"/>
                      <a:endParaRPr lang="ru-RU" sz="5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9643143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0012EA8-90E4-22EC-73C5-4B78A3778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53304"/>
              </p:ext>
            </p:extLst>
          </p:nvPr>
        </p:nvGraphicFramePr>
        <p:xfrm>
          <a:off x="171718" y="1535909"/>
          <a:ext cx="6526797" cy="679784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073347">
                  <a:extLst>
                    <a:ext uri="{9D8B030D-6E8A-4147-A177-3AD203B41FA5}">
                      <a16:colId xmlns:a16="http://schemas.microsoft.com/office/drawing/2014/main" val="3229997121"/>
                    </a:ext>
                  </a:extLst>
                </a:gridCol>
                <a:gridCol w="1473905">
                  <a:extLst>
                    <a:ext uri="{9D8B030D-6E8A-4147-A177-3AD203B41FA5}">
                      <a16:colId xmlns:a16="http://schemas.microsoft.com/office/drawing/2014/main" val="1463492732"/>
                    </a:ext>
                  </a:extLst>
                </a:gridCol>
                <a:gridCol w="1326515">
                  <a:extLst>
                    <a:ext uri="{9D8B030D-6E8A-4147-A177-3AD203B41FA5}">
                      <a16:colId xmlns:a16="http://schemas.microsoft.com/office/drawing/2014/main" val="1605547532"/>
                    </a:ext>
                  </a:extLst>
                </a:gridCol>
                <a:gridCol w="1440213">
                  <a:extLst>
                    <a:ext uri="{9D8B030D-6E8A-4147-A177-3AD203B41FA5}">
                      <a16:colId xmlns:a16="http://schemas.microsoft.com/office/drawing/2014/main" val="1739450858"/>
                    </a:ext>
                  </a:extLst>
                </a:gridCol>
                <a:gridCol w="623791">
                  <a:extLst>
                    <a:ext uri="{9D8B030D-6E8A-4147-A177-3AD203B41FA5}">
                      <a16:colId xmlns:a16="http://schemas.microsoft.com/office/drawing/2014/main" val="1169679931"/>
                    </a:ext>
                  </a:extLst>
                </a:gridCol>
                <a:gridCol w="589026">
                  <a:extLst>
                    <a:ext uri="{9D8B030D-6E8A-4147-A177-3AD203B41FA5}">
                      <a16:colId xmlns:a16="http://schemas.microsoft.com/office/drawing/2014/main" val="3874848369"/>
                    </a:ext>
                  </a:extLst>
                </a:gridCol>
              </a:tblGrid>
              <a:tr h="1658247"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Параметры </a:t>
                      </a:r>
                      <a:r>
                        <a:rPr lang="ru-RU" sz="1600" b="1" u="sng" strike="noStrike">
                          <a:solidFill>
                            <a:schemeClr val="bg1"/>
                          </a:solidFill>
                          <a:effectLst/>
                        </a:rPr>
                        <a:t>первоначально утвержденного </a:t>
                      </a:r>
                      <a:r>
                        <a:rPr lang="ru-RU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бюджета</a:t>
                      </a:r>
                      <a:endParaRPr lang="ru-RU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Параметры </a:t>
                      </a:r>
                      <a:r>
                        <a:rPr lang="ru-RU" sz="1600" b="1" u="sng" strike="noStrike">
                          <a:solidFill>
                            <a:schemeClr val="bg1"/>
                          </a:solidFill>
                          <a:effectLst/>
                        </a:rPr>
                        <a:t>уточненного</a:t>
                      </a:r>
                    </a:p>
                    <a:p>
                      <a:pPr algn="ctr" rtl="0" fontAlgn="ctr"/>
                      <a:r>
                        <a:rPr lang="ru-RU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бюджета</a:t>
                      </a:r>
                      <a:endParaRPr lang="ru-RU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Исполнено за 2025 год</a:t>
                      </a:r>
                      <a:endParaRPr lang="ru-RU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% исполнения к первоначально утвержденным значениям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% исполнения к уточненным значениям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953168"/>
                  </a:ext>
                </a:extLst>
              </a:tr>
              <a:tr h="1134371"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ДОХОДЫ БЮДЖЕТА, </a:t>
                      </a:r>
                    </a:p>
                    <a:p>
                      <a:pPr algn="ctr" rtl="0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в том числе:</a:t>
                      </a:r>
                    </a:p>
                    <a:p>
                      <a:pPr algn="ct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1 520 134 293,63</a:t>
                      </a:r>
                    </a:p>
                    <a:p>
                      <a:pPr algn="ctr" rtl="0" fontAlgn="b"/>
                      <a:endParaRPr lang="ru-RU" sz="1400" b="1" i="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1 628 443 592,35</a:t>
                      </a:r>
                    </a:p>
                    <a:p>
                      <a:pPr algn="ctr" rtl="0" fontAlgn="b"/>
                      <a:endParaRPr lang="ru-RU" sz="14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b"/>
                      <a:r>
                        <a:rPr lang="ru-RU" sz="14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1 670 177 689,10</a:t>
                      </a:r>
                    </a:p>
                    <a:p>
                      <a:pPr algn="ctr" rtl="0" fontAlgn="b"/>
                      <a:endParaRPr lang="ru-RU" sz="14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b"/>
                      <a:r>
                        <a:rPr lang="ru-RU" sz="14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109,9</a:t>
                      </a:r>
                    </a:p>
                    <a:p>
                      <a:pPr algn="ct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algn="ct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102,6</a:t>
                      </a:r>
                    </a:p>
                    <a:p>
                      <a:pPr algn="ct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algn="ct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047056"/>
                  </a:ext>
                </a:extLst>
              </a:tr>
              <a:tr h="1134371"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200" i="1" u="none" strike="noStrike">
                          <a:solidFill>
                            <a:schemeClr val="bg1"/>
                          </a:solidFill>
                          <a:effectLst/>
                        </a:rPr>
                        <a:t>  налоговые и неналоговые доходы</a:t>
                      </a:r>
                    </a:p>
                    <a:p>
                      <a:pPr algn="ctr" rtl="0" fontAlgn="b"/>
                      <a:endParaRPr lang="ru-RU" sz="1200" b="0" i="1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b="0" i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604 807 742,75</a:t>
                      </a:r>
                    </a:p>
                    <a:p>
                      <a:pPr algn="ctr" rtl="0" fontAlgn="b"/>
                      <a:endParaRPr lang="ru-RU" sz="1400" b="0" i="1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b"/>
                      <a:endParaRPr lang="ru-RU" sz="1400" b="0" i="1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i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608 166 868,72</a:t>
                      </a:r>
                    </a:p>
                    <a:p>
                      <a:pPr algn="ctr" rtl="0" fontAlgn="b"/>
                      <a:endParaRPr lang="ru-RU" sz="1400" i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b"/>
                      <a:r>
                        <a:rPr lang="ru-RU" sz="1400" i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i="1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i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677 909 537,01</a:t>
                      </a:r>
                    </a:p>
                    <a:p>
                      <a:pPr algn="ctr" rtl="0" fontAlgn="b"/>
                      <a:endParaRPr lang="ru-RU" sz="1400" i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b"/>
                      <a:r>
                        <a:rPr lang="ru-RU" sz="1400" i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i="1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i="1" u="none" strike="noStrike">
                          <a:solidFill>
                            <a:schemeClr val="bg1"/>
                          </a:solidFill>
                          <a:effectLst/>
                        </a:rPr>
                        <a:t>112,1</a:t>
                      </a:r>
                    </a:p>
                    <a:p>
                      <a:pPr algn="ctr" rtl="0" fontAlgn="b"/>
                      <a:endParaRPr lang="ru-RU" sz="1400" b="0" i="1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algn="ctr" rtl="0" fontAlgn="b"/>
                      <a:endParaRPr lang="ru-RU" sz="1400" b="0" i="1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i="1" u="none" strike="noStrike">
                          <a:solidFill>
                            <a:schemeClr val="bg1"/>
                          </a:solidFill>
                          <a:effectLst/>
                        </a:rPr>
                        <a:t>111,5</a:t>
                      </a:r>
                    </a:p>
                    <a:p>
                      <a:pPr algn="ctr" rtl="0" fontAlgn="b"/>
                      <a:endParaRPr lang="ru-RU" sz="1400" b="0" i="1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algn="ctr" rtl="0" fontAlgn="b"/>
                      <a:endParaRPr lang="ru-RU" sz="1400" b="0" i="1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208876"/>
                  </a:ext>
                </a:extLst>
              </a:tr>
              <a:tr h="815017"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200" i="1" u="none" strike="noStrike">
                          <a:solidFill>
                            <a:schemeClr val="bg1"/>
                          </a:solidFill>
                          <a:effectLst/>
                        </a:rPr>
                        <a:t>безвозмездные поступления</a:t>
                      </a:r>
                    </a:p>
                    <a:p>
                      <a:pPr algn="ctr" rtl="0" fontAlgn="b"/>
                      <a:endParaRPr lang="ru-RU" sz="1200" b="0" i="1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b="0" i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915 326 550,88</a:t>
                      </a:r>
                    </a:p>
                    <a:p>
                      <a:pPr algn="ctr" rtl="0" fontAlgn="b"/>
                      <a:r>
                        <a:rPr lang="ru-RU" sz="1400" b="0" i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i="1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i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1 020 276 723,63 </a:t>
                      </a:r>
                    </a:p>
                    <a:p>
                      <a:pPr algn="ctr" rtl="0" fontAlgn="b"/>
                      <a:endParaRPr lang="ru-RU" sz="1400" b="0" i="1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i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992 268 152,09 </a:t>
                      </a:r>
                    </a:p>
                    <a:p>
                      <a:pPr algn="ctr" rtl="0" fontAlgn="b"/>
                      <a:endParaRPr lang="ru-RU" sz="1400" b="0" i="1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i="1" u="none" strike="noStrike">
                          <a:solidFill>
                            <a:schemeClr val="bg1"/>
                          </a:solidFill>
                          <a:effectLst/>
                        </a:rPr>
                        <a:t>108,4</a:t>
                      </a:r>
                    </a:p>
                    <a:p>
                      <a:pPr algn="ctr" rtl="0" fontAlgn="b"/>
                      <a:endParaRPr lang="ru-RU" sz="1400" b="0" i="1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i="1" u="none" strike="noStrike">
                          <a:solidFill>
                            <a:schemeClr val="bg1"/>
                          </a:solidFill>
                          <a:effectLst/>
                        </a:rPr>
                        <a:t>97,3</a:t>
                      </a:r>
                    </a:p>
                    <a:p>
                      <a:pPr algn="ctr" rtl="0" fontAlgn="b"/>
                      <a:endParaRPr lang="ru-RU" sz="1400" b="0" i="1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394339"/>
                  </a:ext>
                </a:extLst>
              </a:tr>
              <a:tr h="868243"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РАСХОДЫ БЮДЖЕТА</a:t>
                      </a:r>
                    </a:p>
                    <a:p>
                      <a:pPr algn="ctr" rtl="0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4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1 520 134 293,63</a:t>
                      </a:r>
                    </a:p>
                    <a:p>
                      <a:pPr algn="ct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4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1 754 748 733,43</a:t>
                      </a:r>
                    </a:p>
                    <a:p>
                      <a:pPr algn="ctr" rtl="0" fontAlgn="b"/>
                      <a:r>
                        <a:rPr lang="ru-RU" sz="14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1 658 277 890,65</a:t>
                      </a:r>
                    </a:p>
                    <a:p>
                      <a:pPr algn="ctr" rtl="0" fontAlgn="b"/>
                      <a:r>
                        <a:rPr lang="ru-RU" sz="14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109,1</a:t>
                      </a:r>
                    </a:p>
                    <a:p>
                      <a:pPr algn="ct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94,5</a:t>
                      </a:r>
                    </a:p>
                    <a:p>
                      <a:pPr algn="ct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633300"/>
                  </a:ext>
                </a:extLst>
              </a:tr>
              <a:tr h="1187596"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РЕЗУЛЬТАТ ИСПОЛНЕНИЯ (Дефицит(-), Профицит (+))</a:t>
                      </a:r>
                    </a:p>
                    <a:p>
                      <a:pPr algn="ctr" rtl="0" fontAlgn="b"/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  </a:t>
                      </a:r>
                      <a:r>
                        <a:rPr lang="ru-RU" sz="14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  <a:p>
                      <a:pPr algn="ctr" rtl="0" fontAlgn="b"/>
                      <a:endParaRPr lang="ru-RU" sz="1400" b="1" i="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-126 305 141,08</a:t>
                      </a:r>
                    </a:p>
                    <a:p>
                      <a:pPr algn="ct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algn="ct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+11 899 798,45</a:t>
                      </a:r>
                    </a:p>
                    <a:p>
                      <a:pPr algn="ct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algn="ct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  <a:p>
                      <a:pPr algn="ct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algn="ct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-9,4</a:t>
                      </a:r>
                    </a:p>
                    <a:p>
                      <a:pPr algn="ct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algn="ct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8466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7CCD289-563D-BC17-EC51-A205430A8FC8}"/>
              </a:ext>
            </a:extLst>
          </p:cNvPr>
          <p:cNvSpPr txBox="1"/>
          <p:nvPr/>
        </p:nvSpPr>
        <p:spPr>
          <a:xfrm>
            <a:off x="5229200" y="1058544"/>
            <a:ext cx="1412776" cy="263523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11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42444729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183224" y="179512"/>
            <a:ext cx="6491551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60926"/>
            <a:r>
              <a:rPr lang="ru-RU" sz="1800" b="1">
                <a:solidFill>
                  <a:schemeClr val="bg1"/>
                </a:solidFill>
              </a:rPr>
              <a:t>ДОХОДНАЯ ЧАСТЬ БЮДЖЕТА 2025 г. –  </a:t>
            </a:r>
            <a:r>
              <a:rPr lang="ru-RU" sz="2400" b="1" u="sng">
                <a:solidFill>
                  <a:schemeClr val="bg1"/>
                </a:solidFill>
              </a:rPr>
              <a:t>1 670 177 689,10</a:t>
            </a:r>
            <a:endParaRPr lang="ru-RU" b="1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17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C35BE22-7830-9B4E-C601-1DFAF15CA7AD}"/>
              </a:ext>
            </a:extLst>
          </p:cNvPr>
          <p:cNvGraphicFramePr>
            <a:graphicFrameLocks noGrp="1"/>
          </p:cNvGraphicFramePr>
          <p:nvPr/>
        </p:nvGraphicFramePr>
        <p:xfrm>
          <a:off x="147979" y="1187624"/>
          <a:ext cx="6526796" cy="299676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473298">
                  <a:extLst>
                    <a:ext uri="{9D8B030D-6E8A-4147-A177-3AD203B41FA5}">
                      <a16:colId xmlns:a16="http://schemas.microsoft.com/office/drawing/2014/main" val="3358580135"/>
                    </a:ext>
                  </a:extLst>
                </a:gridCol>
                <a:gridCol w="53498">
                  <a:extLst>
                    <a:ext uri="{9D8B030D-6E8A-4147-A177-3AD203B41FA5}">
                      <a16:colId xmlns:a16="http://schemas.microsoft.com/office/drawing/2014/main" val="68258779"/>
                    </a:ext>
                  </a:extLst>
                </a:gridCol>
              </a:tblGrid>
              <a:tr h="2764896"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17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7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27568"/>
                  </a:ext>
                </a:extLst>
              </a:tr>
              <a:tr h="231872">
                <a:tc>
                  <a:txBody>
                    <a:bodyPr vert="horz" wrap="square"/>
                    <a:lstStyle/>
                    <a:p>
                      <a:pPr algn="l" rtl="0" fontAlgn="b"/>
                      <a:endParaRPr lang="ru-RU" sz="5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b"/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964314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7CCD289-563D-BC17-EC51-A205430A8FC8}"/>
              </a:ext>
            </a:extLst>
          </p:cNvPr>
          <p:cNvSpPr txBox="1"/>
          <p:nvPr/>
        </p:nvSpPr>
        <p:spPr>
          <a:xfrm>
            <a:off x="5246727" y="688298"/>
            <a:ext cx="1412776" cy="263523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11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id="{006F9B47-4D6C-A46D-2ECC-13C815494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394740"/>
              </p:ext>
            </p:extLst>
          </p:nvPr>
        </p:nvGraphicFramePr>
        <p:xfrm>
          <a:off x="224160" y="1091276"/>
          <a:ext cx="6491551" cy="736442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2760597618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183224" y="70834"/>
            <a:ext cx="6674776" cy="107721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60926"/>
            <a:r>
              <a:rPr lang="ru-RU" sz="1600" b="1">
                <a:solidFill>
                  <a:schemeClr val="bg1"/>
                </a:solidFill>
              </a:rPr>
              <a:t>Сведения о фактических поступлениях доходов бюджета 202</a:t>
            </a:r>
            <a:r>
              <a:rPr lang="en-US" sz="1600" b="1">
                <a:solidFill>
                  <a:schemeClr val="bg1"/>
                </a:solidFill>
              </a:rPr>
              <a:t>5</a:t>
            </a:r>
            <a:r>
              <a:rPr lang="ru-RU" sz="1600" b="1">
                <a:solidFill>
                  <a:schemeClr val="bg1"/>
                </a:solidFill>
              </a:rPr>
              <a:t> года в разрезе основных видов доходов в сравнении с первоначально утвержденными и уточненными значениями с учетом внесенных изменений (подробное)</a:t>
            </a:r>
            <a:endParaRPr lang="ru-RU" sz="1600" b="1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18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7F9636C-9F08-D30B-6562-339289FB1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253069"/>
              </p:ext>
            </p:extLst>
          </p:nvPr>
        </p:nvGraphicFramePr>
        <p:xfrm>
          <a:off x="213770" y="1134042"/>
          <a:ext cx="6461006" cy="7724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8375">
                  <a:extLst>
                    <a:ext uri="{9D8B030D-6E8A-4147-A177-3AD203B41FA5}">
                      <a16:colId xmlns:a16="http://schemas.microsoft.com/office/drawing/2014/main" val="2671987513"/>
                    </a:ext>
                  </a:extLst>
                </a:gridCol>
                <a:gridCol w="992839">
                  <a:extLst>
                    <a:ext uri="{9D8B030D-6E8A-4147-A177-3AD203B41FA5}">
                      <a16:colId xmlns:a16="http://schemas.microsoft.com/office/drawing/2014/main" val="168534974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688885149"/>
                    </a:ext>
                  </a:extLst>
                </a:gridCol>
                <a:gridCol w="1048533">
                  <a:extLst>
                    <a:ext uri="{9D8B030D-6E8A-4147-A177-3AD203B41FA5}">
                      <a16:colId xmlns:a16="http://schemas.microsoft.com/office/drawing/2014/main" val="3906187458"/>
                    </a:ext>
                  </a:extLst>
                </a:gridCol>
                <a:gridCol w="644353">
                  <a:extLst>
                    <a:ext uri="{9D8B030D-6E8A-4147-A177-3AD203B41FA5}">
                      <a16:colId xmlns:a16="http://schemas.microsoft.com/office/drawing/2014/main" val="1446394604"/>
                    </a:ext>
                  </a:extLst>
                </a:gridCol>
                <a:gridCol w="616786">
                  <a:extLst>
                    <a:ext uri="{9D8B030D-6E8A-4147-A177-3AD203B41FA5}">
                      <a16:colId xmlns:a16="http://schemas.microsoft.com/office/drawing/2014/main" val="753801388"/>
                    </a:ext>
                  </a:extLst>
                </a:gridCol>
              </a:tblGrid>
              <a:tr h="603586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показателя</a:t>
                      </a:r>
                      <a:b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46" marR="4046" marT="404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Доходы бюджета первоначально утвержденные</a:t>
                      </a:r>
                      <a:b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46" marR="4046" marT="404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Доходы бюджета уточненные</a:t>
                      </a:r>
                      <a:b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46" marR="4046" marT="404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Исполнено за 202</a:t>
                      </a:r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 год</a:t>
                      </a:r>
                      <a:b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46" marR="4046" marT="404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% исполнения к первоначально утвержденному бюджету</a:t>
                      </a:r>
                      <a:b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46" marR="4046" marT="404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% исполнения к уточненному бюджету</a:t>
                      </a:r>
                      <a:b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46" marR="4046" marT="404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796534"/>
                  </a:ext>
                </a:extLst>
              </a:tr>
              <a:tr h="153881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Доходы бюджета - Всего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1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1 520 134 293,63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1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1 628 443 592,35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1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1 670 177 689,10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1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109,9%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1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102,6%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062028"/>
                  </a:ext>
                </a:extLst>
              </a:tr>
              <a:tr h="288793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в том числе: </a:t>
                      </a:r>
                      <a:br>
                        <a:rPr lang="ru-RU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1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604 807 742,75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1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608 166 868,72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1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677 909 537,01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1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112,1%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1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111,5%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78794"/>
                  </a:ext>
                </a:extLst>
              </a:tr>
              <a:tr h="153881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НАЛОГИ НА ПРИБЫЛЬ, ДОХОДЫ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431 604 942,75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431 604 942,75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474 655 781,63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231764"/>
                  </a:ext>
                </a:extLst>
              </a:tr>
              <a:tr h="431199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26 454 200,00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26 454 200,00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26 117 006,22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98,7%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98,7%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725212"/>
                  </a:ext>
                </a:extLst>
              </a:tr>
              <a:tr h="153881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38 034 400,00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44 889 400,00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47 573 393,62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125,1%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106,0%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416773"/>
                  </a:ext>
                </a:extLst>
              </a:tr>
              <a:tr h="153881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НАЛОГИ НА ИМУЩЕСТВО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53 738 600,00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48 063 600,00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55 918 031,44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104,1%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116,3%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181273"/>
                  </a:ext>
                </a:extLst>
              </a:tr>
              <a:tr h="153881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11 426 100,00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8 426 100,00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8 835 935,55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77,3%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104,9%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146849"/>
                  </a:ext>
                </a:extLst>
              </a:tr>
              <a:tr h="573606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13 820 900,00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15 238 150,00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16 137 439,78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116,8%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105,9%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227699"/>
                  </a:ext>
                </a:extLst>
              </a:tr>
              <a:tr h="288793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267 700,00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267 700,00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369 361,32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138,0%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138,0%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927755"/>
                  </a:ext>
                </a:extLst>
              </a:tr>
              <a:tr h="431199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1 830 700,00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6 420 580,28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15 342 884,46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838,1%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239,0%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41699"/>
                  </a:ext>
                </a:extLst>
              </a:tr>
              <a:tr h="431199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24 700 000,00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23 525 450,00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29 462 510,91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119,3%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125,2%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325372"/>
                  </a:ext>
                </a:extLst>
              </a:tr>
              <a:tr h="288793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922 200,00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930 600,00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1 057 925,22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114,7%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113,7%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15101"/>
                  </a:ext>
                </a:extLst>
              </a:tr>
              <a:tr h="153881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2 008 000,00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2 346 145,69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2 439 266,86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121,5%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104,0%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450278"/>
                  </a:ext>
                </a:extLst>
              </a:tr>
              <a:tr h="153881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1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915 326 550,88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1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1 020 276 723,63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1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992 268 152,09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1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108,4%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1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97,3%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58106"/>
                  </a:ext>
                </a:extLst>
              </a:tr>
              <a:tr h="431199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914 082 235,75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1 021 661 928,20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993 653 356,66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108,7%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97,3%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611019"/>
                  </a:ext>
                </a:extLst>
              </a:tr>
              <a:tr h="288793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159 398 000,00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166 118 000,00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150 178 200,00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94,2%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90,4%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266074"/>
                  </a:ext>
                </a:extLst>
              </a:tr>
              <a:tr h="285041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145 957 535,75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225 407 511,70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223 826 701,47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153,4%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132003"/>
                  </a:ext>
                </a:extLst>
              </a:tr>
              <a:tr h="288793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608 403 700,00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621 006 794,50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610 518 833,19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98,3%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410573"/>
                  </a:ext>
                </a:extLst>
              </a:tr>
              <a:tr h="153881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323 000,00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9 129 622,00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9 129 622,00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2826,5%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533830"/>
                  </a:ext>
                </a:extLst>
              </a:tr>
              <a:tr h="288793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ПРОЧИЕ БЕЗВОЗМЕЗДНЫЕ ПОСТУПЛЕНИЯ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1 244 315,13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1 380 669,19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1 380 669,19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111,0%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572715"/>
                  </a:ext>
                </a:extLst>
              </a:tr>
              <a:tr h="708420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1 065 204,64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1 065 204,64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en-US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850" b="0" i="0" u="none" strike="noStrike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432068"/>
                  </a:ext>
                </a:extLst>
              </a:tr>
              <a:tr h="573606">
                <a:tc>
                  <a:txBody>
                    <a:bodyPr vert="horz" wrap="square"/>
                    <a:lstStyle/>
                    <a:p>
                      <a:pPr algn="l" rtl="0" fontAlgn="ctr">
                        <a:buNone/>
                      </a:pP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-3 831 078,40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-3 831 078,40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en-US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850" b="0" i="0" u="none" strike="noStrike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850" b="0" i="0" u="none" strike="noStrike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3564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7CCD289-563D-BC17-EC51-A205430A8FC8}"/>
              </a:ext>
            </a:extLst>
          </p:cNvPr>
          <p:cNvSpPr txBox="1"/>
          <p:nvPr/>
        </p:nvSpPr>
        <p:spPr>
          <a:xfrm>
            <a:off x="5328168" y="793153"/>
            <a:ext cx="1412776" cy="217356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37798158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191206" y="198343"/>
            <a:ext cx="6674776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60926"/>
            <a:r>
              <a:rPr lang="ru-RU" sz="16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НАЛОГОВЫЕ И НЕНАЛОГОВЫЕ ДОХОДЫ 2025 ГОДА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19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73370FE-6FC6-B671-68F1-AC52809C8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360165"/>
              </p:ext>
            </p:extLst>
          </p:nvPr>
        </p:nvGraphicFramePr>
        <p:xfrm>
          <a:off x="107504" y="611560"/>
          <a:ext cx="6633440" cy="7992887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277304227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325279" y="188309"/>
            <a:ext cx="6282171" cy="8416139"/>
          </a:xfrm>
          <a:prstGeom prst="rect">
            <a:avLst/>
          </a:prstGeom>
        </p:spPr>
        <p:txBody>
          <a:bodyPr wrap="square" lIns="0" tIns="42332" rIns="0" bIns="42332" numCol="1" spcCol="216000" anchor="ctr" anchorCtr="1">
            <a:normAutofit fontScale="92500" lnSpcReduction="20000"/>
          </a:bodyPr>
          <a:lstStyle/>
          <a:p>
            <a:pPr algn="just"/>
            <a:endParaRPr lang="ru-RU" sz="170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just"/>
            <a:endParaRPr lang="ru-RU" sz="170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just"/>
            <a:endParaRPr lang="ru-RU" sz="170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just"/>
            <a:r>
              <a:rPr lang="en-US" sz="17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  <a:r>
              <a:rPr lang="ru-RU" sz="1700" i="1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1700" i="1"/>
              <a:t>	</a:t>
            </a:r>
          </a:p>
          <a:p>
            <a:pPr algn="just"/>
            <a:endParaRPr lang="ru-RU" sz="1700" i="1">
              <a:solidFill>
                <a:schemeClr val="tx1"/>
              </a:solidFill>
            </a:endParaRPr>
          </a:p>
          <a:p>
            <a:pPr algn="just"/>
            <a:endParaRPr lang="ru-RU" sz="1700" i="1"/>
          </a:p>
          <a:p>
            <a:pPr algn="just"/>
            <a:endParaRPr lang="ru-RU" sz="1700" i="1">
              <a:solidFill>
                <a:schemeClr val="tx1"/>
              </a:solidFill>
            </a:endParaRPr>
          </a:p>
          <a:p>
            <a:pPr algn="just"/>
            <a:endParaRPr lang="ru-RU" sz="900" i="1"/>
          </a:p>
          <a:p>
            <a:pPr algn="just"/>
            <a:r>
              <a:rPr lang="ru-RU" sz="1700" i="1"/>
              <a:t>	</a:t>
            </a:r>
            <a:r>
              <a:rPr lang="ru-RU" sz="1700" i="1">
                <a:solidFill>
                  <a:schemeClr val="tx1"/>
                </a:solidFill>
              </a:rPr>
              <a:t> </a:t>
            </a:r>
            <a:r>
              <a:rPr lang="ru-RU" sz="1700" i="1">
                <a:solidFill>
                  <a:schemeClr val="bg1"/>
                </a:solidFill>
              </a:rPr>
              <a:t>Мы постарались в доступной и краткой форме представить описание доходов, расходов бюджета и их структуры, приоритетные направления расходования бюджетных средств, объемы бюджетных средств, направленных на финансирование социально-значимых мероприятий в сфере образования, социальной политики и занятости населения, культуры, сельского хозяйства и в других сферах.</a:t>
            </a:r>
          </a:p>
          <a:p>
            <a:pPr algn="just"/>
            <a:r>
              <a:rPr lang="ru-RU" sz="1700" i="1">
                <a:solidFill>
                  <a:schemeClr val="bg1"/>
                </a:solidFill>
              </a:rPr>
              <a:t>	 «Бюджет для граждан» нацелен на широкий круг пользователей – всех жителей Дальнеконстантиновского муниципального округа, которые д</a:t>
            </a:r>
            <a:r>
              <a:rPr lang="ru-RU" altLang="ru-RU" sz="1700" i="1">
                <a:solidFill>
                  <a:schemeClr val="bg1"/>
                </a:solidFill>
                <a:cs typeface="Times New Roman" panose="02020603050405020304" pitchFamily="18" charset="0"/>
              </a:rPr>
              <a:t>олжны быть уверены, что передаваемые ими, как налогоплательщиками, средства используются эффективно, дают положительный результат, проявляющийся во всех сферах жизнедеятельности как для каждого человека и каждой семьи, так и для общества в целом. </a:t>
            </a:r>
            <a:endParaRPr lang="ru-RU" sz="1700" i="1">
              <a:solidFill>
                <a:schemeClr val="bg1"/>
              </a:solidFill>
            </a:endParaRPr>
          </a:p>
          <a:p>
            <a:pPr algn="just"/>
            <a:r>
              <a:rPr lang="ru-RU" altLang="ru-RU" sz="1700" i="1">
                <a:solidFill>
                  <a:schemeClr val="bg1"/>
                </a:solidFill>
                <a:cs typeface="Times New Roman" panose="02020603050405020304" pitchFamily="18" charset="0"/>
              </a:rPr>
              <a:t>	Одной из ключевых наших задач является обеспечение открытости и прозрачности муниципальных финансов, расширение практики общественного участия. Именно с этой целью  разработан «Бюджет для граждан» и применяется практика </a:t>
            </a:r>
            <a:r>
              <a:rPr lang="ru-RU" altLang="ru-RU" sz="1700" b="1" i="1">
                <a:solidFill>
                  <a:schemeClr val="bg1"/>
                </a:solidFill>
                <a:cs typeface="Times New Roman" panose="02020603050405020304" pitchFamily="18" charset="0"/>
              </a:rPr>
              <a:t>публичных слушаний.</a:t>
            </a:r>
            <a:endParaRPr lang="ru-RU" sz="1700" b="1" i="1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ru-RU" sz="1700" i="1">
                <a:solidFill>
                  <a:schemeClr val="bg1"/>
                </a:solidFill>
              </a:rPr>
              <a:t>	</a:t>
            </a:r>
            <a:r>
              <a:rPr lang="ru-RU" altLang="ru-RU" sz="1700" i="1">
                <a:solidFill>
                  <a:schemeClr val="bg1"/>
                </a:solidFill>
                <a:cs typeface="Times New Roman" panose="02020603050405020304" pitchFamily="18" charset="0"/>
              </a:rPr>
              <a:t>На официальном сайте Дальнеконстантиновского муниципального округа в разделе </a:t>
            </a:r>
            <a:r>
              <a:rPr lang="ru-RU" altLang="ru-RU" sz="1700" i="1">
                <a:solidFill>
                  <a:schemeClr val="bg1"/>
                </a:solidFill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«Финансовое управление» </a:t>
            </a:r>
            <a:r>
              <a:rPr lang="ru-RU" altLang="ru-RU" sz="1700" i="1">
                <a:solidFill>
                  <a:schemeClr val="bg1"/>
                </a:solidFill>
                <a:cs typeface="Times New Roman" panose="02020603050405020304" pitchFamily="18" charset="0"/>
              </a:rPr>
              <a:t>можно ознакомиться </a:t>
            </a:r>
            <a:r>
              <a:rPr lang="ru-RU" sz="1700" i="1">
                <a:solidFill>
                  <a:schemeClr val="bg1"/>
                </a:solidFill>
              </a:rPr>
              <a:t>с данной и другими брошюрами</a:t>
            </a:r>
            <a:r>
              <a:rPr lang="ru-RU" sz="1700" i="1">
                <a:solidFill>
                  <a:schemeClr val="tx1"/>
                </a:solidFill>
              </a:rPr>
              <a:t> </a:t>
            </a:r>
            <a:r>
              <a:rPr lang="ru-RU" sz="1700" i="1">
                <a:solidFill>
                  <a:schemeClr val="bg1"/>
                </a:solidFill>
              </a:rPr>
              <a:t>(</a:t>
            </a:r>
            <a:r>
              <a:rPr lang="ru-RU" sz="1700" i="1" u="sng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раздел «Брошюры «Бюджет для граждан» (для просмотра))</a:t>
            </a:r>
            <a:r>
              <a:rPr lang="ru-RU" sz="1700" i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ru-RU" sz="1700" i="1">
                <a:solidFill>
                  <a:schemeClr val="bg1"/>
                </a:solidFill>
              </a:rPr>
              <a:t> с деятельностью структурного подразделения, другими элементами бюджетного процесса округа, итогами его исполнения, получить другую интересующую Вас информацию, а также задать вопрос, получить ответ, оставить отзыв или предложение, используя рубрики  </a:t>
            </a:r>
            <a:r>
              <a:rPr lang="ru-RU" sz="1700" i="1" u="sng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«написать обращение», «личный прием», «вопросы-ответы» на сайте округа.</a:t>
            </a:r>
            <a:endParaRPr lang="ru-RU" altLang="ru-RU" sz="1700" i="1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ru-RU" altLang="ru-RU" sz="900">
              <a:solidFill>
                <a:schemeClr val="bg1"/>
              </a:solidFill>
              <a:cs typeface="Times New Roman" pitchFamily="18" charset="0"/>
            </a:endParaRPr>
          </a:p>
          <a:p>
            <a:pPr algn="r"/>
            <a:r>
              <a:rPr lang="ru-RU" altLang="ru-RU"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ru-RU" sz="110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r"/>
            <a:r>
              <a:rPr lang="ru-RU" sz="11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  <a:r>
              <a:rPr lang="ru-RU" altLang="ru-RU" sz="11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ru-RU" sz="110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96217" y="251644"/>
            <a:ext cx="4536504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i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Уважаемые Дальнеконстантиновцы!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68961" y="7883884"/>
            <a:ext cx="3569352" cy="110799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/>
            <a:r>
              <a:rPr lang="ru-RU" sz="1300" b="1" i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Начальник финансового управления администрации Дальнеконстантиновского муниципального округа </a:t>
            </a:r>
          </a:p>
          <a:p>
            <a:pPr algn="r"/>
            <a:r>
              <a:rPr lang="ru-RU" sz="1300" b="1" i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Нижегородской области</a:t>
            </a:r>
          </a:p>
          <a:p>
            <a:pPr algn="r"/>
            <a:r>
              <a:rPr lang="ru-RU" sz="1400" b="1" i="1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И.Н.Фирова</a:t>
            </a:r>
            <a:endParaRPr lang="ru-RU" sz="1400" b="1" i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550" y="188309"/>
            <a:ext cx="1233169" cy="1066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8C4FEF-686A-C620-D870-1A640AB39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6"/>
          <a:stretch>
            <a:fillRect/>
          </a:stretch>
        </p:blipFill>
        <p:spPr>
          <a:xfrm>
            <a:off x="250550" y="188309"/>
            <a:ext cx="1450258" cy="150337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878270-ECDA-26C0-0299-43BBF771545D}"/>
              </a:ext>
            </a:extLst>
          </p:cNvPr>
          <p:cNvSpPr/>
          <p:nvPr/>
        </p:nvSpPr>
        <p:spPr>
          <a:xfrm>
            <a:off x="1849874" y="580365"/>
            <a:ext cx="4757576" cy="16101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i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1500" i="1">
                <a:solidFill>
                  <a:schemeClr val="bg1"/>
                </a:solidFill>
              </a:rPr>
              <a:t>Перед вами информационная брошюра </a:t>
            </a:r>
            <a:r>
              <a:rPr lang="ru-RU" sz="1500" b="1" i="1">
                <a:solidFill>
                  <a:schemeClr val="bg1"/>
                </a:solidFill>
              </a:rPr>
              <a:t>«Бюджет для граждан»</a:t>
            </a:r>
            <a:r>
              <a:rPr lang="ru-RU" sz="1500" i="1">
                <a:solidFill>
                  <a:schemeClr val="bg1"/>
                </a:solidFill>
              </a:rPr>
              <a:t>, разработанная Финансовым управлением, по ПРОЕКТУ Решения Совета депутатов Дальнеконстантиновского муниципального округа Нижегородской области «Об утверждении отчета об исполнении бюджета Дальнеконстантиновского муниципального округа Нижегородской области  за 2025 год» - главного финансового документа округа.</a:t>
            </a:r>
            <a:endParaRPr lang="ru-RU" sz="15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911125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191206" y="198343"/>
            <a:ext cx="6674776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60926"/>
            <a:r>
              <a:rPr lang="ru-RU" sz="16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БЕЗВОЗМЕЗДНЫЕ ПОСТУПЛЕНИЯ 2025 ГОДА 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20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Объект 4">
            <a:extLst>
              <a:ext uri="{FF2B5EF4-FFF2-40B4-BE49-F238E27FC236}">
                <a16:creationId xmlns:a16="http://schemas.microsoft.com/office/drawing/2014/main" id="{75DBCD89-EBD9-3BE7-3BB7-6DA2B0104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82630"/>
              </p:ext>
            </p:extLst>
          </p:nvPr>
        </p:nvGraphicFramePr>
        <p:xfrm>
          <a:off x="154624" y="536897"/>
          <a:ext cx="6650730" cy="835558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4E8E91-4B63-EF86-E01F-918DAC18CC69}"/>
              </a:ext>
            </a:extLst>
          </p:cNvPr>
          <p:cNvSpPr/>
          <p:nvPr/>
        </p:nvSpPr>
        <p:spPr>
          <a:xfrm>
            <a:off x="154624" y="5580112"/>
            <a:ext cx="6674776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60926"/>
            <a:r>
              <a:rPr lang="ru-RU" sz="16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Безвозмездные поступления – межбюджетные трансферты – это средства, предоставляемые бюджету округа </a:t>
            </a:r>
          </a:p>
        </p:txBody>
      </p:sp>
    </p:spTree>
    <p:extLst>
      <p:ext uri="{BB962C8B-B14F-4D97-AF65-F5344CB8AC3E}">
        <p14:creationId xmlns:p14="http://schemas.microsoft.com/office/powerpoint/2010/main" val="1238320352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154624" y="357842"/>
            <a:ext cx="6674776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60926"/>
            <a:r>
              <a:rPr lang="ru-RU" sz="2000" b="1">
                <a:solidFill>
                  <a:schemeClr val="bg1"/>
                </a:solidFill>
              </a:rPr>
              <a:t>РАСХОДЫ БЮДЖЕТА </a:t>
            </a:r>
            <a:br>
              <a:rPr lang="ru-RU" sz="2000" b="1" i="1">
                <a:solidFill>
                  <a:schemeClr val="bg1"/>
                </a:solidFill>
              </a:rPr>
            </a:br>
            <a:r>
              <a:rPr lang="ru-RU" sz="2000" b="1" i="1" u="sng">
                <a:solidFill>
                  <a:schemeClr val="bg1"/>
                </a:solidFill>
              </a:rPr>
              <a:t>по разделам (подразделам) функциональной структуры</a:t>
            </a:r>
            <a:endParaRPr lang="ru-RU" sz="2000" b="1" u="sng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21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A009C1-00AE-6B36-5D0B-089D9B4EAF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934" t="27599" r="17093" b="12613"/>
          <a:stretch>
            <a:fillRect/>
          </a:stretch>
        </p:blipFill>
        <p:spPr>
          <a:xfrm>
            <a:off x="135628" y="1403648"/>
            <a:ext cx="6586744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9742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22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F1C3DE-EF4E-B596-F261-C34B089FE92D}"/>
              </a:ext>
            </a:extLst>
          </p:cNvPr>
          <p:cNvSpPr/>
          <p:nvPr/>
        </p:nvSpPr>
        <p:spPr>
          <a:xfrm>
            <a:off x="90343" y="736149"/>
            <a:ext cx="6543012" cy="463577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sz="12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СТРУКТУРА РАСХОДОВ БЮДЖЕТА ПО ОСНОВНЫМ ОТРАСЛЯМ (по разделам/подразделам функциональной классификации)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5DC0DB78-E365-9F31-E450-DB8FB2F82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0672539"/>
              </p:ext>
            </p:extLst>
          </p:nvPr>
        </p:nvGraphicFramePr>
        <p:xfrm>
          <a:off x="2636912" y="5580112"/>
          <a:ext cx="4272498" cy="407043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ADB7308A-8B22-AEB0-E2E9-00C6C14FF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908883"/>
              </p:ext>
            </p:extLst>
          </p:nvPr>
        </p:nvGraphicFramePr>
        <p:xfrm>
          <a:off x="224642" y="1361112"/>
          <a:ext cx="6408713" cy="7418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9767">
                  <a:extLst>
                    <a:ext uri="{9D8B030D-6E8A-4147-A177-3AD203B41FA5}">
                      <a16:colId xmlns:a16="http://schemas.microsoft.com/office/drawing/2014/main" val="691559711"/>
                    </a:ext>
                  </a:extLst>
                </a:gridCol>
                <a:gridCol w="1314473">
                  <a:extLst>
                    <a:ext uri="{9D8B030D-6E8A-4147-A177-3AD203B41FA5}">
                      <a16:colId xmlns:a16="http://schemas.microsoft.com/office/drawing/2014/main" val="1583113527"/>
                    </a:ext>
                  </a:extLst>
                </a:gridCol>
                <a:gridCol w="1314473">
                  <a:extLst>
                    <a:ext uri="{9D8B030D-6E8A-4147-A177-3AD203B41FA5}">
                      <a16:colId xmlns:a16="http://schemas.microsoft.com/office/drawing/2014/main" val="1901221141"/>
                    </a:ext>
                  </a:extLst>
                </a:gridCol>
              </a:tblGrid>
              <a:tr h="566714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  Наименование отрасли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Доля в структуре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02743"/>
                  </a:ext>
                </a:extLst>
              </a:tr>
              <a:tr h="30633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159 431 971,55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9,6%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897392"/>
                  </a:ext>
                </a:extLst>
              </a:tr>
              <a:tr h="30633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Национальная оборона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1 689 400,00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0,1%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551712"/>
                  </a:ext>
                </a:extLst>
              </a:tr>
              <a:tr h="499943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37 353 536,37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2,2%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763937"/>
                  </a:ext>
                </a:extLst>
              </a:tr>
              <a:tr h="30633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216 608 950,53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13,1%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685711"/>
                  </a:ext>
                </a:extLst>
              </a:tr>
              <a:tr h="30633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288 188 698,04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17,4%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790907"/>
                  </a:ext>
                </a:extLst>
              </a:tr>
              <a:tr h="30633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Образование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741 749 565,24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44,7%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01162"/>
                  </a:ext>
                </a:extLst>
              </a:tr>
              <a:tr h="30633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Культура, кинематография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116 051 761,98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7,0%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576268"/>
                  </a:ext>
                </a:extLst>
              </a:tr>
              <a:tr h="30633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Социальная политика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71 746 444,20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4,3%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491991"/>
                  </a:ext>
                </a:extLst>
              </a:tr>
              <a:tr h="30633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19 402 258,60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1,2%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717052"/>
                  </a:ext>
                </a:extLst>
              </a:tr>
              <a:tr h="30633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6 055 304,14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0,4%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15973"/>
                  </a:ext>
                </a:extLst>
              </a:tr>
              <a:tr h="499943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0,0%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0,0%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398725"/>
                  </a:ext>
                </a:extLst>
              </a:tr>
              <a:tr h="744457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0,0%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0,0%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730291"/>
                  </a:ext>
                </a:extLst>
              </a:tr>
              <a:tr h="298981">
                <a:tc>
                  <a:txBody>
                    <a:bodyPr vert="horz" wrap="square"/>
                    <a:lstStyle/>
                    <a:p>
                      <a:pPr algn="l" fontAlgn="ctr"/>
                      <a:endParaRPr lang="ru-RU" sz="1200" b="0" i="1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106142"/>
                  </a:ext>
                </a:extLst>
              </a:tr>
              <a:tr h="1306079">
                <a:tc gridSpan="2">
                  <a:txBody>
                    <a:bodyPr vert="horz" wrap="square"/>
                    <a:lstStyle/>
                    <a:p>
                      <a:r>
                        <a:rPr lang="ru-RU" sz="2400" b="1">
                          <a:solidFill>
                            <a:srgbClr val="FF7C80"/>
                          </a:solidFill>
                        </a:rPr>
                        <a:t>Бюджет сохраняет свою социальную направленность – </a:t>
                      </a:r>
                      <a:r>
                        <a:rPr lang="ru-RU" sz="3600" b="1">
                          <a:solidFill>
                            <a:srgbClr val="FF7C80"/>
                          </a:solidFill>
                        </a:rPr>
                        <a:t>57,2</a:t>
                      </a:r>
                      <a:r>
                        <a:rPr lang="ru-RU" sz="2400" b="1">
                          <a:solidFill>
                            <a:srgbClr val="FF7C80"/>
                          </a:solidFill>
                        </a:rPr>
                        <a:t>% общего объема (948 950 030,02 руб.) </a:t>
                      </a:r>
                      <a:r>
                        <a:rPr lang="ru-RU" sz="2000" b="1">
                          <a:solidFill>
                            <a:srgbClr val="FF7C80"/>
                          </a:solidFill>
                        </a:rPr>
                        <a:t>– </a:t>
                      </a:r>
                      <a:r>
                        <a:rPr lang="ru-RU" sz="3200" b="1">
                          <a:solidFill>
                            <a:srgbClr val="FF7C80"/>
                          </a:solidFill>
                        </a:rPr>
                        <a:t>расходы социальной сферы</a:t>
                      </a:r>
                      <a:endParaRPr lang="ru-RU" sz="3200">
                        <a:solidFill>
                          <a:srgbClr val="FF7C80"/>
                        </a:solidFill>
                      </a:endParaRPr>
                    </a:p>
                    <a:p>
                      <a:pPr algn="l" fontAlgn="ctr"/>
                      <a:endParaRPr lang="ru-RU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 algn="r" fontAlgn="ctr"/>
                      <a:endParaRPr lang="ru-RU" sz="2400" b="1" i="0" u="none" strike="noStrike">
                        <a:solidFill>
                          <a:srgbClr val="FF2F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/>
                      <a:endParaRPr lang="ru-RU" sz="2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769483"/>
                  </a:ext>
                </a:extLst>
              </a:tr>
            </a:tbl>
          </a:graphicData>
        </a:graphic>
      </p:graphicFrame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73A871E-020E-22BB-5603-B638A5E30F0B}"/>
              </a:ext>
            </a:extLst>
          </p:cNvPr>
          <p:cNvSpPr/>
          <p:nvPr/>
        </p:nvSpPr>
        <p:spPr>
          <a:xfrm>
            <a:off x="126370" y="3663551"/>
            <a:ext cx="6649838" cy="1183613"/>
          </a:xfrm>
          <a:prstGeom prst="roundRect">
            <a:avLst/>
          </a:prstGeom>
          <a:noFill/>
          <a:ln w="38100">
            <a:solidFill>
              <a:srgbClr val="CC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FF99"/>
                </a:solidFill>
              </a:ln>
              <a:solidFill>
                <a:srgbClr val="CCFF99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66D597A-367F-F7FB-ED3E-30D58488DB91}"/>
              </a:ext>
            </a:extLst>
          </p:cNvPr>
          <p:cNvSpPr/>
          <p:nvPr/>
        </p:nvSpPr>
        <p:spPr>
          <a:xfrm>
            <a:off x="108655" y="6444208"/>
            <a:ext cx="6649838" cy="2160240"/>
          </a:xfrm>
          <a:prstGeom prst="roundRect">
            <a:avLst/>
          </a:prstGeom>
          <a:noFill/>
          <a:ln w="57150">
            <a:solidFill>
              <a:srgbClr val="CC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FF99"/>
                </a:solidFill>
              </a:ln>
              <a:solidFill>
                <a:srgbClr val="CCFF99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62BD3-2EA9-0046-7817-B2D9F4010CF6}"/>
              </a:ext>
            </a:extLst>
          </p:cNvPr>
          <p:cNvSpPr/>
          <p:nvPr/>
        </p:nvSpPr>
        <p:spPr>
          <a:xfrm>
            <a:off x="104081" y="186924"/>
            <a:ext cx="6543012" cy="402022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sz="15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РАСХОДЫ БЮДЖЕТА  2025 год – </a:t>
            </a:r>
            <a:r>
              <a:rPr lang="ru-RU" sz="2000" b="1" u="sng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1 658 277 890,65</a:t>
            </a:r>
            <a:r>
              <a:rPr lang="ru-RU" sz="20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15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08754-C7FF-6C1D-1532-16FE8CC9829D}"/>
              </a:ext>
            </a:extLst>
          </p:cNvPr>
          <p:cNvSpPr txBox="1"/>
          <p:nvPr/>
        </p:nvSpPr>
        <p:spPr>
          <a:xfrm>
            <a:off x="5267421" y="940976"/>
            <a:ext cx="1412776" cy="263523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11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62358922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23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31454D-D1EC-92B4-6774-8D3C380D9E3F}"/>
              </a:ext>
            </a:extLst>
          </p:cNvPr>
          <p:cNvSpPr/>
          <p:nvPr/>
        </p:nvSpPr>
        <p:spPr>
          <a:xfrm>
            <a:off x="183224" y="70834"/>
            <a:ext cx="6674776" cy="107721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60926"/>
            <a:r>
              <a:rPr lang="ru-RU" sz="1600" b="1">
                <a:solidFill>
                  <a:schemeClr val="bg1"/>
                </a:solidFill>
              </a:rPr>
              <a:t>Сведения о расходах бюджета 2025 года </a:t>
            </a:r>
            <a:r>
              <a:rPr lang="ru-RU" sz="1600" b="1" u="sng">
                <a:solidFill>
                  <a:schemeClr val="bg1"/>
                </a:solidFill>
              </a:rPr>
              <a:t>в разрезе </a:t>
            </a:r>
            <a:r>
              <a:rPr lang="ru-RU" sz="1600" b="1" u="sng">
                <a:solidFill>
                  <a:schemeClr val="bg1"/>
                </a:solidFill>
                <a:ea typeface="Microsoft YaHei UI" panose="020b0503020204020204" pitchFamily="34" charset="-122"/>
                <a:cs typeface="Arial" panose="020b0604020202020204" pitchFamily="34" charset="0"/>
              </a:rPr>
              <a:t>разделов/подразделов функциональной классификации</a:t>
            </a:r>
            <a:r>
              <a:rPr lang="ru-RU" sz="16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1600" b="1">
                <a:solidFill>
                  <a:schemeClr val="bg1"/>
                </a:solidFill>
              </a:rPr>
              <a:t>в сравнении с первоначально утвержденными и уточненными значениями с учетом внесенных изменений (подробное)</a:t>
            </a:r>
            <a:endParaRPr lang="ru-RU" sz="1600" b="1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BE95C-1C57-0A26-9C40-51AED3BE49F5}"/>
              </a:ext>
            </a:extLst>
          </p:cNvPr>
          <p:cNvSpPr txBox="1"/>
          <p:nvPr/>
        </p:nvSpPr>
        <p:spPr>
          <a:xfrm>
            <a:off x="5322912" y="877808"/>
            <a:ext cx="1412776" cy="217356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1B58BDA-3C26-2D2E-AEA8-8AAD1D678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656020"/>
              </p:ext>
            </p:extLst>
          </p:nvPr>
        </p:nvGraphicFramePr>
        <p:xfrm>
          <a:off x="183224" y="1259632"/>
          <a:ext cx="6557720" cy="7435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9472">
                  <a:extLst>
                    <a:ext uri="{9D8B030D-6E8A-4147-A177-3AD203B41FA5}">
                      <a16:colId xmlns:a16="http://schemas.microsoft.com/office/drawing/2014/main" val="304892792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72984184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8462658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303941523"/>
                    </a:ext>
                  </a:extLst>
                </a:gridCol>
                <a:gridCol w="950642">
                  <a:extLst>
                    <a:ext uri="{9D8B030D-6E8A-4147-A177-3AD203B41FA5}">
                      <a16:colId xmlns:a16="http://schemas.microsoft.com/office/drawing/2014/main" val="3110071358"/>
                    </a:ext>
                  </a:extLst>
                </a:gridCol>
                <a:gridCol w="496575">
                  <a:extLst>
                    <a:ext uri="{9D8B030D-6E8A-4147-A177-3AD203B41FA5}">
                      <a16:colId xmlns:a16="http://schemas.microsoft.com/office/drawing/2014/main" val="2177808300"/>
                    </a:ext>
                  </a:extLst>
                </a:gridCol>
                <a:gridCol w="496575">
                  <a:extLst>
                    <a:ext uri="{9D8B030D-6E8A-4147-A177-3AD203B41FA5}">
                      <a16:colId xmlns:a16="http://schemas.microsoft.com/office/drawing/2014/main" val="291874862"/>
                    </a:ext>
                  </a:extLst>
                </a:gridCol>
              </a:tblGrid>
              <a:tr h="1495132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Классификация по разделам (подразделам) функциональной структуры </a:t>
                      </a: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Расходы бюджета - всего, в том числе:</a:t>
                      </a: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Расходы бюджета первоначально утвержденные </a:t>
                      </a: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Расходы бюджета уточненные </a:t>
                      </a: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Исполнено за 2025 год</a:t>
                      </a: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% исполнению к первоначально утвержденным значениям</a:t>
                      </a: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% исполнения к уточненным значениям</a:t>
                      </a: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818533"/>
                  </a:ext>
                </a:extLst>
              </a:tr>
              <a:tr h="304131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l" rtl="0" fontAlgn="ctr"/>
                      <a:endParaRPr lang="ru-RU" sz="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1 520 134 293,63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1 754 748 733,43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1 658 277 890,65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109,1%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94,5%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825294"/>
                  </a:ext>
                </a:extLst>
              </a:tr>
              <a:tr h="31961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0100</a:t>
                      </a:r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Общегосударственные вопросы</a:t>
                      </a:r>
                    </a:p>
                    <a:p>
                      <a:pPr algn="l" rtl="0" fontAlgn="b"/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147 019 410,27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194 458 435,03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159 431 971,55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108,4%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82,0%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334144"/>
                  </a:ext>
                </a:extLst>
              </a:tr>
              <a:tr h="634189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0102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2 885 000,00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3 891 745,71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3 857 467,96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133,7%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99,1%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341168"/>
                  </a:ext>
                </a:extLst>
              </a:tr>
              <a:tr h="791477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0104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Функционирование Правительства Российской Федерации, высших исполнительных органов субъектов Российской Федерации, местных администраций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77 830 982,86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81 288 857,41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78 105 062,92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96,1%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234181"/>
                  </a:ext>
                </a:extLst>
              </a:tr>
              <a:tr h="162326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0105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Судебная система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7 500,00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7 500,00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7 500,00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653808"/>
                  </a:ext>
                </a:extLst>
              </a:tr>
              <a:tr h="634189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0106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16 325 095,32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17 966 112,85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17 782 040,96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108,9%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99,0%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259176"/>
                  </a:ext>
                </a:extLst>
              </a:tr>
              <a:tr h="31961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0107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Обеспечение проведения выборов и референдумов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380 200,00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380 200,00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380 200,00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267632"/>
                  </a:ext>
                </a:extLst>
              </a:tr>
              <a:tr h="162326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0111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Резервные фонды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1 803 125,55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3 058 376,30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429726"/>
                  </a:ext>
                </a:extLst>
              </a:tr>
              <a:tr h="31961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0113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Другие общегосударственные вопросы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47 787 506,54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87 865 642,76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59 299 699,71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124,1%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67,5%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501974"/>
                  </a:ext>
                </a:extLst>
              </a:tr>
              <a:tr h="162326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0200</a:t>
                      </a:r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Национальная оборона</a:t>
                      </a:r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1 610 800,00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1 689 400,00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1 689 400,00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104,9%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24294"/>
                  </a:ext>
                </a:extLst>
              </a:tr>
              <a:tr h="31961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0203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Мобилизационная и вневойсковая подготовка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1 610 800,00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1 689 400,00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1 689 400,00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104,9%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138722"/>
                  </a:ext>
                </a:extLst>
              </a:tr>
              <a:tr h="31961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0300</a:t>
                      </a:r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40 793 463,36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45 400 992,69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37 353 536,37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91,6%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82,3%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227903"/>
                  </a:ext>
                </a:extLst>
              </a:tr>
              <a:tr h="162326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0309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Гражданская оборона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11 422 556,14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16 396 567,70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12 210 954,62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106,9%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74,5%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685312"/>
                  </a:ext>
                </a:extLst>
              </a:tr>
              <a:tr h="634189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0310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29 370 907,22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29 004 424,99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25 142 581,75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85,6%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86,7%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679938"/>
                  </a:ext>
                </a:extLst>
              </a:tr>
              <a:tr h="162326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0400</a:t>
                      </a:r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236 416 432,51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227 070 424,53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216 608 950,53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91,6%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95,4%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390378"/>
                  </a:ext>
                </a:extLst>
              </a:tr>
              <a:tr h="162326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0401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Общеэкономические вопросы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395 076,35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395 076,35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061117"/>
                  </a:ext>
                </a:extLst>
              </a:tr>
              <a:tr h="208285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0405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Сельское хозяйство и рыболовство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195 015 700,00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156 704 991,72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156 657 993,33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80,3%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185648"/>
                  </a:ext>
                </a:extLst>
              </a:tr>
              <a:tr h="162326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0408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Транспорт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10 800 000,00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10 800 000,00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10 799 572,04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662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76092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24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31454D-D1EC-92B4-6774-8D3C380D9E3F}"/>
              </a:ext>
            </a:extLst>
          </p:cNvPr>
          <p:cNvSpPr/>
          <p:nvPr/>
        </p:nvSpPr>
        <p:spPr>
          <a:xfrm>
            <a:off x="183224" y="70834"/>
            <a:ext cx="6674776" cy="107721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60926"/>
            <a:r>
              <a:rPr lang="ru-RU" sz="1600" b="1">
                <a:solidFill>
                  <a:schemeClr val="bg1"/>
                </a:solidFill>
              </a:rPr>
              <a:t>Сведения о расходах бюджета 2025 года </a:t>
            </a:r>
            <a:r>
              <a:rPr lang="ru-RU" sz="1600" b="1" u="sng">
                <a:solidFill>
                  <a:schemeClr val="bg1"/>
                </a:solidFill>
              </a:rPr>
              <a:t>в разрезе </a:t>
            </a:r>
            <a:r>
              <a:rPr lang="ru-RU" sz="1600" b="1" u="sng">
                <a:solidFill>
                  <a:schemeClr val="bg1"/>
                </a:solidFill>
                <a:ea typeface="Microsoft YaHei UI" panose="020b0503020204020204" pitchFamily="34" charset="-122"/>
                <a:cs typeface="Arial" panose="020b0604020202020204" pitchFamily="34" charset="0"/>
              </a:rPr>
              <a:t>разделов/подразделов функциональной классификации</a:t>
            </a:r>
            <a:r>
              <a:rPr lang="ru-RU" sz="1600" b="1" u="sng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1600" b="1">
                <a:solidFill>
                  <a:schemeClr val="bg1"/>
                </a:solidFill>
              </a:rPr>
              <a:t>в сравнении с первоначально утвержденными и уточненными значениями с учетом внесенных изменений (подробное)</a:t>
            </a:r>
            <a:endParaRPr lang="ru-RU" sz="1600" b="1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BE95C-1C57-0A26-9C40-51AED3BE49F5}"/>
              </a:ext>
            </a:extLst>
          </p:cNvPr>
          <p:cNvSpPr txBox="1"/>
          <p:nvPr/>
        </p:nvSpPr>
        <p:spPr>
          <a:xfrm>
            <a:off x="5328168" y="793153"/>
            <a:ext cx="1412776" cy="217356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1B58BDA-3C26-2D2E-AEA8-8AAD1D678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4603"/>
              </p:ext>
            </p:extLst>
          </p:nvPr>
        </p:nvGraphicFramePr>
        <p:xfrm>
          <a:off x="183224" y="1259632"/>
          <a:ext cx="6557720" cy="7631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9472">
                  <a:extLst>
                    <a:ext uri="{9D8B030D-6E8A-4147-A177-3AD203B41FA5}">
                      <a16:colId xmlns:a16="http://schemas.microsoft.com/office/drawing/2014/main" val="304892792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72984184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8462658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303941523"/>
                    </a:ext>
                  </a:extLst>
                </a:gridCol>
                <a:gridCol w="950642">
                  <a:extLst>
                    <a:ext uri="{9D8B030D-6E8A-4147-A177-3AD203B41FA5}">
                      <a16:colId xmlns:a16="http://schemas.microsoft.com/office/drawing/2014/main" val="3110071358"/>
                    </a:ext>
                  </a:extLst>
                </a:gridCol>
                <a:gridCol w="496575">
                  <a:extLst>
                    <a:ext uri="{9D8B030D-6E8A-4147-A177-3AD203B41FA5}">
                      <a16:colId xmlns:a16="http://schemas.microsoft.com/office/drawing/2014/main" val="2177808300"/>
                    </a:ext>
                  </a:extLst>
                </a:gridCol>
                <a:gridCol w="496575">
                  <a:extLst>
                    <a:ext uri="{9D8B030D-6E8A-4147-A177-3AD203B41FA5}">
                      <a16:colId xmlns:a16="http://schemas.microsoft.com/office/drawing/2014/main" val="291874862"/>
                    </a:ext>
                  </a:extLst>
                </a:gridCol>
              </a:tblGrid>
              <a:tr h="1144042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Классификация по разделам (подразделам) функциональной структуры </a:t>
                      </a: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Расходы бюджета - всего, в том числе:</a:t>
                      </a: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Расходы бюджета первоначально утвержденные </a:t>
                      </a: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Расходы бюджета уточненные </a:t>
                      </a: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Исполнено за 2025 год</a:t>
                      </a: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% исполнению к первоначально утвержденным значениям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% исполнения к уточненным значениям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818533"/>
                  </a:ext>
                </a:extLst>
              </a:tr>
              <a:tr h="257112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/>
                      <a:endParaRPr lang="ru-RU" sz="900" b="1" i="1" u="none" strike="noStrike">
                        <a:solidFill>
                          <a:srgbClr val="FF66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1 520 134 293,63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1 754 748 733,43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1 658 277 890,65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109,1%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94,5%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825294"/>
                  </a:ext>
                </a:extLst>
              </a:tr>
              <a:tr h="311753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0409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Дорожное хозяйство (дорожные фонды)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27 190 998,68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56 019 301,75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46 156 743,18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169,8%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82,4%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626934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0410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Связь и информатика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757 894,74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916 736,84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857 040,00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113,1%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93,5%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691611"/>
                  </a:ext>
                </a:extLst>
              </a:tr>
              <a:tr h="311753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0412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2 256 762,74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2 234 317,87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2 137 601,98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94,7%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95,7%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821353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0500</a:t>
                      </a:r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230 191 774,24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306 958 497,01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288 188 698,04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125,2%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93,9%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265724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0501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Жилищное хозяйство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93 832 296,74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160 357 701,99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156 168 534,19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166,4%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97,4%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275054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0502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Коммунальное хозяйство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35 767 640,12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39 648 134,89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32 986 167,59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92,2%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83,2%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630026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0503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Благоустройство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72 627 119,05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74 346 714,64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67 524 855,48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93,0%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90,8%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705421"/>
                  </a:ext>
                </a:extLst>
              </a:tr>
              <a:tr h="311753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0505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Другие вопросы в области жилищно-коммунального хозяйства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27 964 718,33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32 605 945,49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31 509 140,78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112,7%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96,6%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578397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0600</a:t>
                      </a: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Охрана окружающей среды</a:t>
                      </a:r>
                    </a:p>
                  </a:txBody>
                  <a:tcPr marL="4638" marR="4638" marT="4638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178 084,00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994368"/>
                  </a:ext>
                </a:extLst>
              </a:tr>
              <a:tr h="311753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0603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Охрана объектов растительного и животного мира и среды их обитания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178 084,00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427897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0700</a:t>
                      </a:r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Образование</a:t>
                      </a:r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690 746 276,51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754 870 206,61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741 749 565,24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107,4%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98,3%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915084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0701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Дошкольное образование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187 339 366,28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198 610 475,31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195 143 624,37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104,2%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98,3%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001987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0702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Общее образование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379 041 545,52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427 976 091,74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419 381 165,22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110,6%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98,0%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737511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0703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Дополнительное образование детей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54 618 168,28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58 518 176,55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58 134 849,95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106,4%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511010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0707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Молодежная политика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9 951 266,69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9 625 645,46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9 485 900,66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95,3%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98,5%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734436"/>
                  </a:ext>
                </a:extLst>
              </a:tr>
              <a:tr h="311753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0709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Другие вопросы в области образования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59 795 929,74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60 139 817,55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59 604 025,04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99,7%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99,1%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297660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0800</a:t>
                      </a:r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Культура, кинематография</a:t>
                      </a:r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113 238 921,67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116 813 270,35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116 051 761,98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102,5%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308580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0801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Культура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113 238 921,67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116 813 270,35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116 051 761,98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102,5%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228979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1000</a:t>
                      </a:r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Социальная политика</a:t>
                      </a:r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48 233 618,65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79 623 461,66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71 746 444,20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148,7%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90,1%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127433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Пенсионное обеспечение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11 481 331,96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10 681 331,96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10 584 968,21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92,2%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99,1%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223049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1003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Социальное обеспечение населения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1 627 660,49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7 586 285,51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1 100 225,65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67,6%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543531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1004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Охрана семьи и детства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34 609 726,20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60 568 882,78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59 392 510,93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171,6%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98,1%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493719"/>
                  </a:ext>
                </a:extLst>
              </a:tr>
              <a:tr h="311753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1006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Другие вопросы в области социальной политики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514 900,00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786 961,41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668 739,41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129,9%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85,0%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419642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1100</a:t>
                      </a:r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6 798 904,42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21 286 021,50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19 402 258,60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285,4%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91,2%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921834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1102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Массовый спорт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2 626 733,42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16 861 863,98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16 095 233,73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612,7%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95,5%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959392"/>
                  </a:ext>
                </a:extLst>
              </a:tr>
              <a:tr h="311753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1105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Другие вопросы в области физической культуры и спорта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4 172 171,00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4 424 157,52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3 307 024,87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79,3%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74,7%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289508"/>
                  </a:ext>
                </a:extLst>
              </a:tr>
              <a:tr h="179527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1200</a:t>
                      </a:r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9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5 084 692,00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6 399 940,05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6 055 304,14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119,1%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94,6%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886393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1202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Периодическая печать и издательства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5 084 692,00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6 079 835,10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5 735 199,19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112,8%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94,3%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187417"/>
                  </a:ext>
                </a:extLst>
              </a:tr>
              <a:tr h="311753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5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1204</a:t>
                      </a: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r>
                        <a:rPr lang="ru-RU" sz="95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Другие вопросы в области средств массовой информации</a:t>
                      </a: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320 104,95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320 104,95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881647"/>
                  </a:ext>
                </a:extLst>
              </a:tr>
              <a:tr h="158334">
                <a:tc>
                  <a:txBody>
                    <a:bodyPr vert="horz" wrap="square"/>
                    <a:lstStyle/>
                    <a:p>
                      <a:pPr algn="ctr" rtl="0" fontAlgn="ctr"/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rtl="0" fontAlgn="b"/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/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/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/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/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0" fontAlgn="ctr"/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96285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8C0FFFA-779F-B1AF-E3AE-9924BDE154ED}"/>
              </a:ext>
            </a:extLst>
          </p:cNvPr>
          <p:cNvSpPr txBox="1"/>
          <p:nvPr/>
        </p:nvSpPr>
        <p:spPr>
          <a:xfrm>
            <a:off x="5339558" y="971238"/>
            <a:ext cx="1412776" cy="402022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1000" i="1">
                <a:solidFill>
                  <a:srgbClr val="FF7C8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Продолжение</a:t>
            </a:r>
          </a:p>
          <a:p>
            <a:pPr algn="r"/>
            <a:endParaRPr lang="ru-RU" sz="1000" i="1">
              <a:solidFill>
                <a:srgbClr val="FF7C8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25426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1" name="Скругленный прямоугольник 290"/>
          <p:cNvSpPr/>
          <p:nvPr/>
        </p:nvSpPr>
        <p:spPr>
          <a:xfrm>
            <a:off x="3694623" y="1237398"/>
            <a:ext cx="2978026" cy="5854393"/>
          </a:xfrm>
          <a:prstGeom prst="roundRect">
            <a:avLst>
              <a:gd name="adj" fmla="val 6946"/>
            </a:avLst>
          </a:prstGeom>
          <a:gradFill flip="none" rotWithShape="1">
            <a:gsLst>
              <a:gs pos="0">
                <a:srgbClr val="4070AA"/>
              </a:gs>
              <a:gs pos="100000">
                <a:srgbClr val="6691C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2198" y="1029994"/>
            <a:ext cx="3532236" cy="6200310"/>
          </a:xfrm>
          <a:prstGeom prst="roundRect">
            <a:avLst>
              <a:gd name="adj" fmla="val 6946"/>
            </a:avLst>
          </a:prstGeom>
          <a:gradFill flip="none" rotWithShape="1">
            <a:gsLst>
              <a:gs pos="0">
                <a:srgbClr val="4070AA"/>
              </a:gs>
              <a:gs pos="100000">
                <a:srgbClr val="6691C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15765" y="162321"/>
            <a:ext cx="6624737" cy="6482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b="1">
                <a:solidFill>
                  <a:schemeClr val="bg1"/>
                </a:solidFill>
                <a:ea typeface="Microsoft YaHei UI" panose="020b0503020204020204" pitchFamily="34" charset="-122"/>
                <a:cs typeface="Arial" panose="020b0604020202020204" pitchFamily="34" charset="0"/>
              </a:rPr>
              <a:t>РАСХОДЫ БЮДЖЕТА </a:t>
            </a:r>
          </a:p>
          <a:p>
            <a:pPr marL="60926"/>
            <a:r>
              <a:rPr lang="ru-RU" b="1" i="1" u="sng">
                <a:solidFill>
                  <a:schemeClr val="bg1"/>
                </a:solidFill>
                <a:ea typeface="Microsoft YaHei UI" panose="020b0503020204020204" pitchFamily="34" charset="-122"/>
                <a:cs typeface="Arial" panose="020b0604020202020204" pitchFamily="34" charset="0"/>
              </a:rPr>
              <a:t>по государственным и муниципальным программам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20204" y="3079818"/>
            <a:ext cx="3591008" cy="1048353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ПРОГРАММНЫЕ РАСХОДЫ</a:t>
            </a:r>
          </a:p>
          <a:p>
            <a:r>
              <a:rPr lang="ru-RU" sz="1200">
                <a:solidFill>
                  <a:schemeClr val="bg1"/>
                </a:solidFill>
              </a:rPr>
              <a:t>расходы распределены исходя из необходимости достижения запланированных индикаторов и конечных результатов по итогам действия </a:t>
            </a:r>
            <a:r>
              <a:rPr lang="en-US" sz="1200" err="1">
                <a:solidFill>
                  <a:schemeClr val="bg1"/>
                </a:solidFill>
              </a:rPr>
              <a:t>i-</a:t>
            </a:r>
            <a:r>
              <a:rPr lang="ru-RU" sz="1200">
                <a:solidFill>
                  <a:schemeClr val="bg1"/>
                </a:solidFill>
              </a:rPr>
              <a:t>программы</a:t>
            </a:r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89017" y="3363731"/>
            <a:ext cx="2717588" cy="786743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 algn="just"/>
            <a:r>
              <a:rPr lang="ru-RU" sz="1200" b="1">
                <a:solidFill>
                  <a:srgbClr val="FF9A7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НЕПРОГРАММНЫЕ РАСХОДЫ</a:t>
            </a:r>
          </a:p>
          <a:p>
            <a:pPr algn="just"/>
            <a:endParaRPr lang="ru-RU" sz="30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itchFamily="18" charset="0"/>
            </a:endParaRPr>
          </a:p>
          <a:p>
            <a:pPr algn="just"/>
            <a:r>
              <a:rPr lang="ru-RU" sz="1400">
                <a:solidFill>
                  <a:schemeClr val="bg1"/>
                </a:solidFill>
              </a:rPr>
              <a:t>расходы, не </a:t>
            </a:r>
            <a:r>
              <a:rPr lang="ru-RU" sz="1600">
                <a:solidFill>
                  <a:schemeClr val="bg1"/>
                </a:solidFill>
              </a:rPr>
              <a:t>вошедшие</a:t>
            </a:r>
            <a:r>
              <a:rPr lang="ru-RU" sz="1400">
                <a:solidFill>
                  <a:schemeClr val="bg1"/>
                </a:solidFill>
              </a:rPr>
              <a:t> в мероприятия программ</a:t>
            </a:r>
            <a:endParaRPr lang="ru-RU" sz="140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itchFamily="18" charset="0"/>
            </a:endParaRPr>
          </a:p>
        </p:txBody>
      </p:sp>
      <p:sp>
        <p:nvSpPr>
          <p:cNvPr id="295" name="Прямоугольник 294"/>
          <p:cNvSpPr/>
          <p:nvPr/>
        </p:nvSpPr>
        <p:spPr>
          <a:xfrm>
            <a:off x="308125" y="5233661"/>
            <a:ext cx="1440160" cy="8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2400" b="1">
                <a:solidFill>
                  <a:srgbClr val="FFA7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2025</a:t>
            </a:r>
            <a:r>
              <a:rPr lang="ru-RU" b="1">
                <a:solidFill>
                  <a:srgbClr val="FF595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>
                <a:solidFill>
                  <a:srgbClr val="FFA7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sz="100" b="1">
              <a:solidFill>
                <a:srgbClr val="FF595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itchFamily="18" charset="0"/>
            </a:endParaRPr>
          </a:p>
        </p:txBody>
      </p:sp>
      <p:sp>
        <p:nvSpPr>
          <p:cNvPr id="298" name="Прямоугольник 297"/>
          <p:cNvSpPr/>
          <p:nvPr/>
        </p:nvSpPr>
        <p:spPr>
          <a:xfrm>
            <a:off x="1455403" y="5025773"/>
            <a:ext cx="2308241" cy="1193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1 478,4</a:t>
            </a:r>
          </a:p>
          <a:p>
            <a:r>
              <a:rPr lang="ru-RU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05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программные расходы </a:t>
            </a:r>
          </a:p>
          <a:p>
            <a:r>
              <a:rPr lang="ru-RU" sz="105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бюджета в 2026 году</a:t>
            </a:r>
          </a:p>
          <a:p>
            <a:pPr algn="ctr"/>
            <a:endParaRPr lang="ru-RU" sz="100" b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itchFamily="18" charset="0"/>
            </a:endParaRPr>
          </a:p>
        </p:txBody>
      </p:sp>
      <p:sp>
        <p:nvSpPr>
          <p:cNvPr id="299" name="Прямоугольник 298"/>
          <p:cNvSpPr/>
          <p:nvPr/>
        </p:nvSpPr>
        <p:spPr>
          <a:xfrm>
            <a:off x="4612222" y="5056820"/>
            <a:ext cx="1883889" cy="1193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200" b="1">
                <a:solidFill>
                  <a:srgbClr val="FF9A7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179,8</a:t>
            </a:r>
          </a:p>
          <a:p>
            <a:r>
              <a:rPr lang="ru-RU" b="1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05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непрограммные расходы </a:t>
            </a:r>
          </a:p>
          <a:p>
            <a:r>
              <a:rPr lang="ru-RU" sz="105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бюджета в 2025 году</a:t>
            </a:r>
          </a:p>
          <a:p>
            <a:pPr algn="ctr"/>
            <a:endParaRPr lang="ru-RU" sz="100" b="1">
              <a:solidFill>
                <a:srgbClr val="FF9A7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itchFamily="18" charset="0"/>
            </a:endParaRPr>
          </a:p>
        </p:txBody>
      </p:sp>
      <p:grpSp>
        <p:nvGrpSpPr>
          <p:cNvPr id="308" name="Группа 307"/>
          <p:cNvGrpSpPr/>
          <p:nvPr/>
        </p:nvGrpSpPr>
        <p:grpSpPr>
          <a:xfrm>
            <a:off x="3203661" y="4903042"/>
            <a:ext cx="1303468" cy="1260000"/>
            <a:chOff x="9369585" y="2354580"/>
            <a:chExt cx="1681712" cy="15768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09" name="Пирог 308"/>
            <p:cNvSpPr/>
            <p:nvPr/>
          </p:nvSpPr>
          <p:spPr>
            <a:xfrm>
              <a:off x="9369585" y="2354580"/>
              <a:ext cx="1577318" cy="1576800"/>
            </a:xfrm>
            <a:prstGeom prst="pie">
              <a:avLst>
                <a:gd name="adj1" fmla="val 0"/>
                <a:gd name="adj2" fmla="val 19053872"/>
              </a:avLst>
            </a:prstGeom>
            <a:solidFill>
              <a:srgbClr val="6691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664" tIns="42332" rIns="84664" bIns="42332"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10" name="Группа 309"/>
            <p:cNvGrpSpPr/>
            <p:nvPr/>
          </p:nvGrpSpPr>
          <p:grpSpPr>
            <a:xfrm>
              <a:off x="9412849" y="2377853"/>
              <a:ext cx="1638448" cy="1502135"/>
              <a:chOff x="9412849" y="2377853"/>
              <a:chExt cx="1638448" cy="1502135"/>
            </a:xfrm>
          </p:grpSpPr>
          <p:sp>
            <p:nvSpPr>
              <p:cNvPr id="311" name="Пирог 310"/>
              <p:cNvSpPr>
                <a:spLocks noChangeAspect="1"/>
              </p:cNvSpPr>
              <p:nvPr/>
            </p:nvSpPr>
            <p:spPr>
              <a:xfrm>
                <a:off x="9417896" y="2377853"/>
                <a:ext cx="1577318" cy="1502135"/>
              </a:xfrm>
              <a:prstGeom prst="pie">
                <a:avLst>
                  <a:gd name="adj1" fmla="val 19054446"/>
                  <a:gd name="adj2" fmla="val 21599195"/>
                </a:avLst>
              </a:prstGeom>
              <a:solidFill>
                <a:srgbClr val="FF9A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4664" tIns="42332" rIns="84664" bIns="42332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12" name="Прямоугольник 311"/>
              <p:cNvSpPr/>
              <p:nvPr/>
            </p:nvSpPr>
            <p:spPr>
              <a:xfrm>
                <a:off x="9412849" y="2573163"/>
                <a:ext cx="1085091" cy="434372"/>
              </a:xfrm>
              <a:prstGeom prst="rect">
                <a:avLst/>
              </a:prstGeom>
              <a:solidFill>
                <a:srgbClr val="6691C6"/>
              </a:solidFill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1700" b="1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89,2%</a:t>
                </a:r>
              </a:p>
            </p:txBody>
          </p:sp>
          <p:sp>
            <p:nvSpPr>
              <p:cNvPr id="313" name="Прямоугольник 312"/>
              <p:cNvSpPr/>
              <p:nvPr/>
            </p:nvSpPr>
            <p:spPr>
              <a:xfrm rot="1124409">
                <a:off x="10748009" y="2779522"/>
                <a:ext cx="219072" cy="177824"/>
              </a:xfrm>
              <a:prstGeom prst="rect">
                <a:avLst/>
              </a:prstGeom>
              <a:solidFill>
                <a:srgbClr val="FF9A7C"/>
              </a:solidFill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600" b="1">
                    <a:solidFill>
                      <a:srgbClr val="FF9A7C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14" name="Прямоугольник 313"/>
              <p:cNvSpPr/>
              <p:nvPr/>
            </p:nvSpPr>
            <p:spPr>
              <a:xfrm>
                <a:off x="9966206" y="3137299"/>
                <a:ext cx="1085091" cy="434372"/>
              </a:xfrm>
              <a:prstGeom prst="rect">
                <a:avLst/>
              </a:prstGeom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1700" b="1">
                    <a:solidFill>
                      <a:srgbClr val="FF9A7C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10,8%</a:t>
                </a:r>
              </a:p>
            </p:txBody>
          </p:sp>
        </p:grpSp>
      </p:grpSp>
      <p:sp>
        <p:nvSpPr>
          <p:cNvPr id="73" name="Заголовок 3"/>
          <p:cNvSpPr>
            <a:spLocks noGrp="1"/>
          </p:cNvSpPr>
          <p:nvPr>
            <p:ph type="title"/>
          </p:nvPr>
        </p:nvSpPr>
        <p:spPr>
          <a:xfrm>
            <a:off x="255878" y="7946717"/>
            <a:ext cx="64846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u="none" strike="noStrike" baseline="0">
                <a:solidFill>
                  <a:schemeClr val="bg1"/>
                </a:solidFill>
                <a:latin typeface="+mn-lt"/>
              </a:rPr>
              <a:t>Муниципальная программа Дальнеконстантиновского муниципального округа - увязанный по ресурсам, исполнителям и срокам осуществления комплекс мероприятий, направленный на наиболее эффективное решение задач социально-экономического развития Дальнеконстантиновского муниципального округа </a:t>
            </a:r>
            <a:endParaRPr lang="ru-RU" sz="1400" b="1">
              <a:solidFill>
                <a:schemeClr val="bg1"/>
              </a:solidFill>
              <a:latin typeface="+mn-lt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41661" y="8657167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25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89679" y="6317584"/>
            <a:ext cx="6495495" cy="1569087"/>
            <a:chOff x="188639" y="5872718"/>
            <a:chExt cx="6480721" cy="244369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88639" y="5872718"/>
              <a:ext cx="6480721" cy="2443698"/>
            </a:xfrm>
            <a:prstGeom prst="round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Picture 4" descr="C:\Users\kapustin_ns\Downloads\iconmonstr-note-35-240 (1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4058" y="5979857"/>
              <a:ext cx="380907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8" descr="C:\Users\kapustin_ns\Downloads\iconmonstr-gear-11-240 (2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66221" y="5980718"/>
              <a:ext cx="401298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" descr="C:\Users\kapustin_ns\Downloads\iconmonstr-magnifier-10-240 (3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4058" y="7217600"/>
              <a:ext cx="380907" cy="474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0" descr="C:\Users\kapustin_ns\Downloads\iconmonstr-upload-9-240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43036" y="7217600"/>
              <a:ext cx="424483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Прямая соединительная линия 4"/>
            <p:cNvCxnSpPr>
              <a:stCxn id="3" idx="0"/>
              <a:endCxn id="3" idx="2"/>
            </p:cNvCxnSpPr>
            <p:nvPr/>
          </p:nvCxnSpPr>
          <p:spPr>
            <a:xfrm flipH="1">
              <a:off x="3429000" y="5872718"/>
              <a:ext cx="0" cy="244369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stCxn id="3" idx="3"/>
              <a:endCxn id="3" idx="1"/>
            </p:cNvCxnSpPr>
            <p:nvPr/>
          </p:nvCxnSpPr>
          <p:spPr>
            <a:xfrm flipH="1">
              <a:off x="188639" y="7094567"/>
              <a:ext cx="6480721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Скругленный прямоугольник 66"/>
            <p:cNvSpPr/>
            <p:nvPr/>
          </p:nvSpPr>
          <p:spPr>
            <a:xfrm>
              <a:off x="2608648" y="6421948"/>
              <a:ext cx="1728191" cy="1442655"/>
            </a:xfrm>
            <a:prstGeom prst="roundRect">
              <a:avLst/>
            </a:prstGeom>
            <a:solidFill>
              <a:srgbClr val="FF2F34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/>
                <a:t>16</a:t>
              </a:r>
            </a:p>
            <a:p>
              <a:pPr algn="ctr"/>
              <a:r>
                <a:rPr lang="ru-RU" sz="1100"/>
                <a:t>муниципальных программ</a:t>
              </a: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C9B2E7-22ED-FB3E-5F0E-DBEAD39C76AD}"/>
              </a:ext>
            </a:extLst>
          </p:cNvPr>
          <p:cNvSpPr/>
          <p:nvPr/>
        </p:nvSpPr>
        <p:spPr>
          <a:xfrm>
            <a:off x="764712" y="6558865"/>
            <a:ext cx="2308241" cy="470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1200">
                <a:solidFill>
                  <a:schemeClr val="bg1"/>
                </a:solidFill>
              </a:rPr>
              <a:t>Исполнение бюджета по программной классификации</a:t>
            </a:r>
          </a:p>
          <a:p>
            <a:pPr algn="ctr"/>
            <a:endParaRPr lang="ru-RU" sz="100" b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7D36B6-E909-B193-987E-453EA9A42CFC}"/>
              </a:ext>
            </a:extLst>
          </p:cNvPr>
          <p:cNvSpPr/>
          <p:nvPr/>
        </p:nvSpPr>
        <p:spPr>
          <a:xfrm>
            <a:off x="3916500" y="6385759"/>
            <a:ext cx="2308241" cy="608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pPr algn="r"/>
            <a:r>
              <a:rPr lang="ru-RU" sz="1100">
                <a:solidFill>
                  <a:schemeClr val="bg1"/>
                </a:solidFill>
              </a:rPr>
              <a:t>Взаимосвязь бюджетных расходов  с результатами реализации </a:t>
            </a:r>
          </a:p>
          <a:p>
            <a:pPr algn="r"/>
            <a:r>
              <a:rPr lang="ru-RU" sz="1100">
                <a:solidFill>
                  <a:schemeClr val="bg1"/>
                </a:solidFill>
              </a:rPr>
              <a:t>муниципальных программ</a:t>
            </a:r>
          </a:p>
          <a:p>
            <a:pPr algn="r"/>
            <a:endParaRPr lang="ru-RU" sz="100" b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69D08AA-EBA3-A927-8CA9-C7DF6009B556}"/>
              </a:ext>
            </a:extLst>
          </p:cNvPr>
          <p:cNvSpPr/>
          <p:nvPr/>
        </p:nvSpPr>
        <p:spPr>
          <a:xfrm>
            <a:off x="743799" y="7176812"/>
            <a:ext cx="1946223" cy="716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1000">
                <a:solidFill>
                  <a:schemeClr val="bg1"/>
                </a:solidFill>
              </a:rPr>
              <a:t>Мониторинг показателей исполнения целевых программ, оценка эффективности бюджетных расходов </a:t>
            </a:r>
          </a:p>
          <a:p>
            <a:pPr algn="ctr"/>
            <a:endParaRPr lang="ru-RU" sz="100" b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F5E17F8-4FEB-56AA-DB21-BACCCF36EB91}"/>
              </a:ext>
            </a:extLst>
          </p:cNvPr>
          <p:cNvSpPr/>
          <p:nvPr/>
        </p:nvSpPr>
        <p:spPr>
          <a:xfrm>
            <a:off x="4073233" y="7203429"/>
            <a:ext cx="2149156" cy="608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pPr algn="r"/>
            <a:r>
              <a:rPr lang="ru-RU" sz="1100">
                <a:solidFill>
                  <a:schemeClr val="bg1"/>
                </a:solidFill>
              </a:rPr>
              <a:t>Повышение качества бюджетного планирования и исполнения бюджета</a:t>
            </a:r>
          </a:p>
          <a:p>
            <a:pPr algn="r"/>
            <a:endParaRPr lang="ru-RU" sz="100" b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980D12-BA6F-0DD4-D0C4-C3A65AAD6A6C}"/>
              </a:ext>
            </a:extLst>
          </p:cNvPr>
          <p:cNvSpPr txBox="1"/>
          <p:nvPr/>
        </p:nvSpPr>
        <p:spPr>
          <a:xfrm>
            <a:off x="335430" y="4201022"/>
            <a:ext cx="6249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>
                <a:solidFill>
                  <a:schemeClr val="bg1"/>
                </a:solidFill>
              </a:rPr>
              <a:t>Бюджет Дальнеконстантиновского муниципального округа за 2025 год </a:t>
            </a:r>
            <a:r>
              <a:rPr lang="ru-RU" b="1">
                <a:solidFill>
                  <a:schemeClr val="bg1"/>
                </a:solidFill>
              </a:rPr>
              <a:t>- ПРОГРАММНЫЙ БЮДЖЕТ</a:t>
            </a:r>
          </a:p>
        </p:txBody>
      </p:sp>
      <p:sp>
        <p:nvSpPr>
          <p:cNvPr id="6" name="Скругленный прямоугольник 3">
            <a:extLst>
              <a:ext uri="{FF2B5EF4-FFF2-40B4-BE49-F238E27FC236}">
                <a16:creationId xmlns:a16="http://schemas.microsoft.com/office/drawing/2014/main" id="{7DEA82B5-A460-9DBA-31DE-88FA0997D41E}"/>
              </a:ext>
            </a:extLst>
          </p:cNvPr>
          <p:cNvSpPr/>
          <p:nvPr/>
        </p:nvSpPr>
        <p:spPr>
          <a:xfrm>
            <a:off x="168217" y="898214"/>
            <a:ext cx="6495495" cy="2178469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C3EC0-8531-096A-D379-96EA1469A8FB}"/>
              </a:ext>
            </a:extLst>
          </p:cNvPr>
          <p:cNvSpPr txBox="1"/>
          <p:nvPr/>
        </p:nvSpPr>
        <p:spPr>
          <a:xfrm>
            <a:off x="337701" y="1087354"/>
            <a:ext cx="6320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>
                <a:solidFill>
                  <a:schemeClr val="bg1"/>
                </a:solidFill>
              </a:rPr>
              <a:t>Программный бюджет</a:t>
            </a:r>
            <a:r>
              <a:rPr lang="ru-RU" sz="1200">
                <a:solidFill>
                  <a:schemeClr val="bg1"/>
                </a:solidFill>
              </a:rPr>
              <a:t> 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ведомства. </a:t>
            </a:r>
          </a:p>
          <a:p>
            <a:r>
              <a:rPr lang="ru-RU" sz="1200" u="sng">
                <a:solidFill>
                  <a:schemeClr val="bg1"/>
                </a:solidFill>
              </a:rPr>
              <a:t>Программное бюджетирование</a:t>
            </a:r>
            <a:r>
              <a:rPr lang="ru-RU" sz="1200">
                <a:solidFill>
                  <a:schemeClr val="bg1"/>
                </a:solidFill>
              </a:rPr>
              <a:t>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средств. </a:t>
            </a:r>
          </a:p>
          <a:p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1983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26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31454D-D1EC-92B4-6774-8D3C380D9E3F}"/>
              </a:ext>
            </a:extLst>
          </p:cNvPr>
          <p:cNvSpPr/>
          <p:nvPr/>
        </p:nvSpPr>
        <p:spPr>
          <a:xfrm>
            <a:off x="183224" y="70834"/>
            <a:ext cx="6674776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60926"/>
            <a:r>
              <a:rPr lang="ru-RU" sz="1600" b="1">
                <a:solidFill>
                  <a:schemeClr val="bg1"/>
                </a:solidFill>
              </a:rPr>
              <a:t>Сведения о расходах бюджета 2025 года </a:t>
            </a:r>
            <a:r>
              <a:rPr lang="ru-RU" sz="1600" b="1" u="sng">
                <a:solidFill>
                  <a:schemeClr val="bg1"/>
                </a:solidFill>
              </a:rPr>
              <a:t>в разрезе </a:t>
            </a:r>
            <a:r>
              <a:rPr lang="ru-RU" sz="1600" b="1" u="sng">
                <a:solidFill>
                  <a:schemeClr val="bg1"/>
                </a:solidFill>
                <a:ea typeface="Microsoft YaHei UI" panose="020b0503020204020204" pitchFamily="34" charset="-122"/>
                <a:cs typeface="Arial" panose="020b0604020202020204" pitchFamily="34" charset="0"/>
              </a:rPr>
              <a:t>программ</a:t>
            </a:r>
            <a:r>
              <a:rPr lang="ru-RU" sz="1600" b="1">
                <a:solidFill>
                  <a:schemeClr val="bg1"/>
                </a:solidFill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1600" b="1">
                <a:solidFill>
                  <a:schemeClr val="bg1"/>
                </a:solidFill>
              </a:rPr>
              <a:t>в сравнении с первоначально утвержденными и уточненными значениями с учетом внесенных изменений (подробное)</a:t>
            </a:r>
            <a:endParaRPr lang="ru-RU" sz="1600" b="1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BE95C-1C57-0A26-9C40-51AED3BE49F5}"/>
              </a:ext>
            </a:extLst>
          </p:cNvPr>
          <p:cNvSpPr txBox="1"/>
          <p:nvPr/>
        </p:nvSpPr>
        <p:spPr>
          <a:xfrm>
            <a:off x="5328168" y="793153"/>
            <a:ext cx="1412776" cy="217356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645B827-0F90-885F-D7B8-819C16B47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747366"/>
              </p:ext>
            </p:extLst>
          </p:nvPr>
        </p:nvGraphicFramePr>
        <p:xfrm>
          <a:off x="183223" y="1054898"/>
          <a:ext cx="6557721" cy="7584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624">
                  <a:extLst>
                    <a:ext uri="{9D8B030D-6E8A-4147-A177-3AD203B41FA5}">
                      <a16:colId xmlns:a16="http://schemas.microsoft.com/office/drawing/2014/main" val="318665825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3023006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29797911"/>
                    </a:ext>
                  </a:extLst>
                </a:gridCol>
                <a:gridCol w="1032748">
                  <a:extLst>
                    <a:ext uri="{9D8B030D-6E8A-4147-A177-3AD203B41FA5}">
                      <a16:colId xmlns:a16="http://schemas.microsoft.com/office/drawing/2014/main" val="1839527978"/>
                    </a:ext>
                  </a:extLst>
                </a:gridCol>
                <a:gridCol w="495703">
                  <a:extLst>
                    <a:ext uri="{9D8B030D-6E8A-4147-A177-3AD203B41FA5}">
                      <a16:colId xmlns:a16="http://schemas.microsoft.com/office/drawing/2014/main" val="3785743737"/>
                    </a:ext>
                  </a:extLst>
                </a:gridCol>
                <a:gridCol w="495703">
                  <a:extLst>
                    <a:ext uri="{9D8B030D-6E8A-4147-A177-3AD203B41FA5}">
                      <a16:colId xmlns:a16="http://schemas.microsoft.com/office/drawing/2014/main" val="3560010237"/>
                    </a:ext>
                  </a:extLst>
                </a:gridCol>
                <a:gridCol w="495703">
                  <a:extLst>
                    <a:ext uri="{9D8B030D-6E8A-4147-A177-3AD203B41FA5}">
                      <a16:colId xmlns:a16="http://schemas.microsoft.com/office/drawing/2014/main" val="2335127070"/>
                    </a:ext>
                  </a:extLst>
                </a:gridCol>
              </a:tblGrid>
              <a:tr h="733986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Расходы бюджета первоначально утвержденные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Расходы бюджета уточненные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Исполнено за 2025</a:t>
                      </a:r>
                    </a:p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год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исполнения к первоначальному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исполнения к уточненному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доля в общих расходах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954046"/>
                  </a:ext>
                </a:extLst>
              </a:tr>
              <a:tr h="267452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ВСЕГО РАСХОДОВ</a:t>
                      </a:r>
                    </a:p>
                    <a:p>
                      <a:pPr algn="ctr" rtl="0" fontAlgn="ctr"/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1 520 134 293,63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1 754 748 733,43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1 658 277 890,65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109,1%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94,5%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510644"/>
                  </a:ext>
                </a:extLst>
              </a:tr>
              <a:tr h="331802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Итого программные расходы</a:t>
                      </a:r>
                    </a:p>
                    <a:p>
                      <a:pPr algn="ctr" rtl="0" fontAlgn="ctr"/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1 369 621 641,94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1 550 305 295,27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1 478 430 095,64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107,9%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95,4%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89,2%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600371"/>
                  </a:ext>
                </a:extLst>
              </a:tr>
              <a:tr h="727161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"Развитие образования Дальнеконстантиновского муниципального округа Нижегородской области"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669 039 531,51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731 014 403,64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716 896 276,18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107,2%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98,1%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43,2%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786982"/>
                  </a:ext>
                </a:extLst>
              </a:tr>
              <a:tr h="1016734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Муниципальная программа "Организация оплачиваемых общественных работ и временного трудоустройства на территории Дальнеконстантиновского муниципального округа"</a:t>
                      </a: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395 076,35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395 076,35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515678"/>
                  </a:ext>
                </a:extLst>
              </a:tr>
              <a:tr h="437589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Государственная программа "Охрана окружающей среды Нижегородской области"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15 000,00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314796"/>
                  </a:ext>
                </a:extLst>
              </a:tr>
              <a:tr h="58237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"Развитие культуры и туризма в Дальнеконстантиновском муниципальном округе"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113 355 684,41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114 520 734,87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113 788 447,72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99,4%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035016"/>
                  </a:ext>
                </a:extLst>
              </a:tr>
              <a:tr h="1016734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"Развитие физической культуры, спорта, молодёжной политики и патриотическое воспитание граждан Дальнеконстантиновского муниципального округа Нижегородской области"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7 622 194,42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7 582 530,29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5 787 732,24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75,9%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76,3%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178654"/>
                  </a:ext>
                </a:extLst>
              </a:tr>
              <a:tr h="727161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«Развитие агропромышленного комплекса Дальнеконстантиновского муниципального округа Нижегородской области»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195 000 700,00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156 704 991,72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156 657 993,33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80,3%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488293"/>
                  </a:ext>
                </a:extLst>
              </a:tr>
              <a:tr h="871947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Муниципальная программа "Повышение качества жизни населения Дальнеконстантиновского муниципального округа Нижегородской области"</a:t>
                      </a: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188 192 495,90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302 416 616,43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288 851 773,58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153,5%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95,5%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036326"/>
                  </a:ext>
                </a:extLst>
              </a:tr>
              <a:tr h="871947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"Управление муниципальной собственностью Дальнеконстантиновского муниципального округа Нижегородской области" 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4 916 004,15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11 631 087,44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9 063 875,84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184,4%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77,9%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447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814995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27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31454D-D1EC-92B4-6774-8D3C380D9E3F}"/>
              </a:ext>
            </a:extLst>
          </p:cNvPr>
          <p:cNvSpPr/>
          <p:nvPr/>
        </p:nvSpPr>
        <p:spPr>
          <a:xfrm>
            <a:off x="183224" y="70834"/>
            <a:ext cx="6674776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60926"/>
            <a:r>
              <a:rPr lang="ru-RU" sz="1600" b="1">
                <a:solidFill>
                  <a:schemeClr val="bg1"/>
                </a:solidFill>
              </a:rPr>
              <a:t>Сведения о расходах бюджета 2025 года </a:t>
            </a:r>
            <a:r>
              <a:rPr lang="ru-RU" sz="1600" b="1" u="sng">
                <a:solidFill>
                  <a:schemeClr val="bg1"/>
                </a:solidFill>
              </a:rPr>
              <a:t>в разрезе </a:t>
            </a:r>
            <a:r>
              <a:rPr lang="ru-RU" sz="1600" b="1" u="sng">
                <a:solidFill>
                  <a:schemeClr val="bg1"/>
                </a:solidFill>
                <a:ea typeface="Microsoft YaHei UI" panose="020b0503020204020204" pitchFamily="34" charset="-122"/>
                <a:cs typeface="Arial" panose="020b0604020202020204" pitchFamily="34" charset="0"/>
              </a:rPr>
              <a:t>программ</a:t>
            </a:r>
            <a:r>
              <a:rPr lang="ru-RU" sz="1600" b="1">
                <a:solidFill>
                  <a:schemeClr val="bg1"/>
                </a:solidFill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1600" b="1">
                <a:solidFill>
                  <a:schemeClr val="bg1"/>
                </a:solidFill>
              </a:rPr>
              <a:t>в сравнении с первоначально утвержденными и уточненными значениями с учетом внесенных изменений (подробное) </a:t>
            </a:r>
            <a:endParaRPr lang="ru-RU" sz="1600" b="1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BE95C-1C57-0A26-9C40-51AED3BE49F5}"/>
              </a:ext>
            </a:extLst>
          </p:cNvPr>
          <p:cNvSpPr txBox="1"/>
          <p:nvPr/>
        </p:nvSpPr>
        <p:spPr>
          <a:xfrm>
            <a:off x="5328169" y="621305"/>
            <a:ext cx="1412776" cy="217356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645B827-0F90-885F-D7B8-819C16B47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31134"/>
              </p:ext>
            </p:extLst>
          </p:nvPr>
        </p:nvGraphicFramePr>
        <p:xfrm>
          <a:off x="183224" y="1115616"/>
          <a:ext cx="6557721" cy="6912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624">
                  <a:extLst>
                    <a:ext uri="{9D8B030D-6E8A-4147-A177-3AD203B41FA5}">
                      <a16:colId xmlns:a16="http://schemas.microsoft.com/office/drawing/2014/main" val="318665825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3023006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29797911"/>
                    </a:ext>
                  </a:extLst>
                </a:gridCol>
                <a:gridCol w="1032748">
                  <a:extLst>
                    <a:ext uri="{9D8B030D-6E8A-4147-A177-3AD203B41FA5}">
                      <a16:colId xmlns:a16="http://schemas.microsoft.com/office/drawing/2014/main" val="1839527978"/>
                    </a:ext>
                  </a:extLst>
                </a:gridCol>
                <a:gridCol w="495703">
                  <a:extLst>
                    <a:ext uri="{9D8B030D-6E8A-4147-A177-3AD203B41FA5}">
                      <a16:colId xmlns:a16="http://schemas.microsoft.com/office/drawing/2014/main" val="3785743737"/>
                    </a:ext>
                  </a:extLst>
                </a:gridCol>
                <a:gridCol w="495703">
                  <a:extLst>
                    <a:ext uri="{9D8B030D-6E8A-4147-A177-3AD203B41FA5}">
                      <a16:colId xmlns:a16="http://schemas.microsoft.com/office/drawing/2014/main" val="3560010237"/>
                    </a:ext>
                  </a:extLst>
                </a:gridCol>
                <a:gridCol w="495703">
                  <a:extLst>
                    <a:ext uri="{9D8B030D-6E8A-4147-A177-3AD203B41FA5}">
                      <a16:colId xmlns:a16="http://schemas.microsoft.com/office/drawing/2014/main" val="2335127070"/>
                    </a:ext>
                  </a:extLst>
                </a:gridCol>
              </a:tblGrid>
              <a:tr h="756198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Расходы бюджета первоначально утвержденные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Расходы бюджета уточненные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Исполнено за 2025 год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исполнения к первоначальному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исполнения к уточненному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доля в общих расходах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954046"/>
                  </a:ext>
                </a:extLst>
              </a:tr>
              <a:tr h="275547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ВСЕГО РАСХОДОВ</a:t>
                      </a:r>
                    </a:p>
                    <a:p>
                      <a:pPr algn="ctr" rtl="0" fontAlgn="ctr"/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1 520 134 293,63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1 754 748 733,43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1 658 277 890,65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109,1%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94,5%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510644"/>
                  </a:ext>
                </a:extLst>
              </a:tr>
              <a:tr h="341843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Итого программные расходы</a:t>
                      </a:r>
                    </a:p>
                    <a:p>
                      <a:pPr algn="ctr" rtl="0" fontAlgn="ctr"/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1 369 621 641,94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1 550 305 295,27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1 478 430 095,64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107,9%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95,4%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90,1%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600371"/>
                  </a:ext>
                </a:extLst>
              </a:tr>
              <a:tr h="600000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"Управление муниципальными финансами Дальнеконстантиновского муниципального округа"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29 878 976,82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58 389 463,85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31 147 611,80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104,2%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53,3%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879609"/>
                  </a:ext>
                </a:extLst>
              </a:tr>
              <a:tr h="749168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"Развитие и поддержка малого и среднего предпринимательства в Дальнеконстантиновском муниципальном округе"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2 140 000,00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2 117 421,05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2 026 550,00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94,7%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95,7%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950433"/>
                  </a:ext>
                </a:extLst>
              </a:tr>
              <a:tr h="89833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Муниципальная программа «Развитие кадрового потенциала муниципальных организаций Дальнеконстантиновского муниципального округа»</a:t>
                      </a: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600 000,00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600 000,00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118 000,00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856294"/>
                  </a:ext>
                </a:extLst>
              </a:tr>
              <a:tr h="89833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"Обеспечение безопасности населения на территории Дальнеконстантиновского муниципальногоокруга Нижегородской области "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34 894 916,10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35 756 758,26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29 029 834,48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83,2%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81,2%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532796"/>
                  </a:ext>
                </a:extLst>
              </a:tr>
              <a:tr h="89833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"Комплексные меры противодействия злоупотреблению наркотиками и их незаконному обороту в Дальнеконстантиновском муниципальном округе"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110 600,00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110 600,00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105 064,00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715978"/>
                  </a:ext>
                </a:extLst>
              </a:tr>
              <a:tr h="1495007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"Профилактика безнадзорности, правонарушений, групповой и повторной преступности, употребления алкогольной продукции несовершеннолетними на территории Дальнеконстантиновского муниципального округа Нижегородской области"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157 000,00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146 189,47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130 728,00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83,3%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89,4%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4462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E9B99E-06C3-623C-37CC-C4DF95FCC39C}"/>
              </a:ext>
            </a:extLst>
          </p:cNvPr>
          <p:cNvSpPr txBox="1"/>
          <p:nvPr/>
        </p:nvSpPr>
        <p:spPr>
          <a:xfrm>
            <a:off x="5328169" y="838490"/>
            <a:ext cx="1412776" cy="402022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1000" i="1">
                <a:solidFill>
                  <a:srgbClr val="FF7C8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Продолжение</a:t>
            </a:r>
          </a:p>
          <a:p>
            <a:pPr algn="r"/>
            <a:endParaRPr lang="ru-RU" sz="1000" i="1">
              <a:solidFill>
                <a:srgbClr val="FF7C8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25454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28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31454D-D1EC-92B4-6774-8D3C380D9E3F}"/>
              </a:ext>
            </a:extLst>
          </p:cNvPr>
          <p:cNvSpPr/>
          <p:nvPr/>
        </p:nvSpPr>
        <p:spPr>
          <a:xfrm>
            <a:off x="183224" y="70834"/>
            <a:ext cx="6674776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60926"/>
            <a:r>
              <a:rPr lang="ru-RU" sz="1600" b="1">
                <a:solidFill>
                  <a:schemeClr val="bg1"/>
                </a:solidFill>
              </a:rPr>
              <a:t>Сведения о расходах бюджета 2025 года </a:t>
            </a:r>
            <a:r>
              <a:rPr lang="ru-RU" sz="1600" b="1" u="sng">
                <a:solidFill>
                  <a:schemeClr val="bg1"/>
                </a:solidFill>
              </a:rPr>
              <a:t>в разрезе </a:t>
            </a:r>
            <a:r>
              <a:rPr lang="ru-RU" sz="1600" b="1" u="sng">
                <a:solidFill>
                  <a:schemeClr val="bg1"/>
                </a:solidFill>
                <a:ea typeface="Microsoft YaHei UI" panose="020b0503020204020204" pitchFamily="34" charset="-122"/>
                <a:cs typeface="Arial" panose="020b0604020202020204" pitchFamily="34" charset="0"/>
              </a:rPr>
              <a:t>программ</a:t>
            </a:r>
            <a:r>
              <a:rPr lang="ru-RU" sz="1600" b="1">
                <a:solidFill>
                  <a:schemeClr val="bg1"/>
                </a:solidFill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1600" b="1">
                <a:solidFill>
                  <a:schemeClr val="bg1"/>
                </a:solidFill>
              </a:rPr>
              <a:t>в сравнении с первоначально утвержденными и уточненными значениями с учетом внесенных изменений (подробное) </a:t>
            </a:r>
            <a:endParaRPr lang="ru-RU" sz="1600" b="1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BE95C-1C57-0A26-9C40-51AED3BE49F5}"/>
              </a:ext>
            </a:extLst>
          </p:cNvPr>
          <p:cNvSpPr txBox="1"/>
          <p:nvPr/>
        </p:nvSpPr>
        <p:spPr>
          <a:xfrm>
            <a:off x="5328169" y="621305"/>
            <a:ext cx="1412776" cy="217356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645B827-0F90-885F-D7B8-819C16B47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481728"/>
              </p:ext>
            </p:extLst>
          </p:nvPr>
        </p:nvGraphicFramePr>
        <p:xfrm>
          <a:off x="183224" y="1115616"/>
          <a:ext cx="6557721" cy="4137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624">
                  <a:extLst>
                    <a:ext uri="{9D8B030D-6E8A-4147-A177-3AD203B41FA5}">
                      <a16:colId xmlns:a16="http://schemas.microsoft.com/office/drawing/2014/main" val="318665825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3023006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29797911"/>
                    </a:ext>
                  </a:extLst>
                </a:gridCol>
                <a:gridCol w="1032748">
                  <a:extLst>
                    <a:ext uri="{9D8B030D-6E8A-4147-A177-3AD203B41FA5}">
                      <a16:colId xmlns:a16="http://schemas.microsoft.com/office/drawing/2014/main" val="1839527978"/>
                    </a:ext>
                  </a:extLst>
                </a:gridCol>
                <a:gridCol w="495703">
                  <a:extLst>
                    <a:ext uri="{9D8B030D-6E8A-4147-A177-3AD203B41FA5}">
                      <a16:colId xmlns:a16="http://schemas.microsoft.com/office/drawing/2014/main" val="3785743737"/>
                    </a:ext>
                  </a:extLst>
                </a:gridCol>
                <a:gridCol w="495703">
                  <a:extLst>
                    <a:ext uri="{9D8B030D-6E8A-4147-A177-3AD203B41FA5}">
                      <a16:colId xmlns:a16="http://schemas.microsoft.com/office/drawing/2014/main" val="3560010237"/>
                    </a:ext>
                  </a:extLst>
                </a:gridCol>
                <a:gridCol w="495703">
                  <a:extLst>
                    <a:ext uri="{9D8B030D-6E8A-4147-A177-3AD203B41FA5}">
                      <a16:colId xmlns:a16="http://schemas.microsoft.com/office/drawing/2014/main" val="2335127070"/>
                    </a:ext>
                  </a:extLst>
                </a:gridCol>
              </a:tblGrid>
              <a:tr h="690965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Расходы бюджета первоначально утвержденные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Расходы бюджета уточненные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Исполнено за 2025 год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исполнения к первоначальному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исполнения к уточненному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доля в общих расходах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954046"/>
                  </a:ext>
                </a:extLst>
              </a:tr>
              <a:tr h="160910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ВСЕГО РАСХОДОВ</a:t>
                      </a:r>
                    </a:p>
                    <a:p>
                      <a:pPr algn="ctr" rtl="0" fontAlgn="ctr"/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1 520 134 293,63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1 754 748 733,43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1 658 277 890,65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109,1%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94,5%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510644"/>
                  </a:ext>
                </a:extLst>
              </a:tr>
              <a:tr h="160910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Итого программные расходы</a:t>
                      </a:r>
                    </a:p>
                    <a:p>
                      <a:pPr algn="ctr" rtl="0" fontAlgn="ctr"/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1 369 621 641,94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1 550 305 295,27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1 478 430 095,64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107,9%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95,4%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90,1%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600371"/>
                  </a:ext>
                </a:extLst>
              </a:tr>
              <a:tr h="684541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"Развитие муниципальной службы в Дальнеконстантиновском муниципальном округе Нижегородской области"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100 334 607,28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104 463 998,81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100 377 705,38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96,1%</a:t>
                      </a: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6,1%</a:t>
                      </a: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72029"/>
                  </a:ext>
                </a:extLst>
              </a:tr>
              <a:tr h="684541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"Повышение безопасности дорожного движения в Дальнеконстантиновском муниципальном округе"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130 000,00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130 000,00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123 500,00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95,0%</a:t>
                      </a: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95,0%</a:t>
                      </a: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608963"/>
                  </a:ext>
                </a:extLst>
              </a:tr>
              <a:tr h="957141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«Поддержка и развитие дополнительного образования детей Дальнеконстантиновского муниципального  округа в области общего художественно-эстетического образования» 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22 838 855,00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24 325 423,09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24 325 003,09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106,5%</a:t>
                      </a: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>
                        <a:buNone/>
                      </a:pP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295346"/>
                  </a:ext>
                </a:extLst>
              </a:tr>
              <a:tr h="139341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Итого НЕпрограммные расходы</a:t>
                      </a:r>
                    </a:p>
                    <a:p>
                      <a:pPr algn="ctr" rtl="0" fontAlgn="ctr"/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150 512 651,69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204 443 438,16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179 847 795,01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119,5%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88,0%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>
                        <a:buNone/>
                      </a:pPr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511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E9B99E-06C3-623C-37CC-C4DF95FCC39C}"/>
              </a:ext>
            </a:extLst>
          </p:cNvPr>
          <p:cNvSpPr txBox="1"/>
          <p:nvPr/>
        </p:nvSpPr>
        <p:spPr>
          <a:xfrm>
            <a:off x="5328169" y="838490"/>
            <a:ext cx="1412776" cy="402022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1000" i="1">
                <a:solidFill>
                  <a:srgbClr val="FF7C8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Продолжение</a:t>
            </a:r>
          </a:p>
          <a:p>
            <a:pPr algn="r"/>
            <a:endParaRPr lang="ru-RU" sz="1000" i="1">
              <a:solidFill>
                <a:srgbClr val="FF7C8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52151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55830" y="2125889"/>
            <a:ext cx="193944" cy="3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334" tIns="46667" rIns="93334" bIns="46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0" y="107504"/>
            <a:ext cx="6858000" cy="6482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КАКИЕ ОСНОВНЫЕ МУНИЦИПАЛЬНЫЕ ПРОГРАММЫ ФИНАНСИРОВАЛИСЬ В 2025 году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5518" y="989656"/>
            <a:ext cx="6391845" cy="486000"/>
          </a:xfrm>
          <a:prstGeom prst="roundRect">
            <a:avLst/>
          </a:prstGeom>
          <a:gradFill flip="none" rotWithShape="1">
            <a:gsLst>
              <a:gs pos="0">
                <a:srgbClr val="1F497D"/>
              </a:gs>
              <a:gs pos="85000">
                <a:srgbClr val="1F497D"/>
              </a:gs>
              <a:gs pos="100000">
                <a:srgbClr val="3792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134"/>
          <p:cNvSpPr txBox="1"/>
          <p:nvPr/>
        </p:nvSpPr>
        <p:spPr>
          <a:xfrm>
            <a:off x="361443" y="1010354"/>
            <a:ext cx="4589848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just" fontAlgn="ctr"/>
            <a:r>
              <a:rPr lang="ru-RU" sz="1100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РАЗВИТИЕ ОБРАЗОВАНИЯ ДАЛЬНЕКОНСТАНТИНОВСКОГО МУНИЦИПАЛЬНОГО ОКРУГА НИЖЕГОРОДСКОЙ ОБЛАСТИ</a:t>
            </a:r>
          </a:p>
        </p:txBody>
      </p:sp>
      <p:sp>
        <p:nvSpPr>
          <p:cNvPr id="16" name="Round-head Rectangle"/>
          <p:cNvSpPr/>
          <p:nvPr/>
        </p:nvSpPr>
        <p:spPr>
          <a:xfrm>
            <a:off x="4836993" y="1039500"/>
            <a:ext cx="1656000" cy="423840"/>
          </a:xfrm>
          <a:custGeom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716,90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95518" y="1560282"/>
            <a:ext cx="6391845" cy="486000"/>
          </a:xfrm>
          <a:prstGeom prst="roundRect">
            <a:avLst/>
          </a:prstGeom>
          <a:gradFill flip="none" rotWithShape="1">
            <a:gsLst>
              <a:gs pos="0">
                <a:srgbClr val="1F497D"/>
              </a:gs>
              <a:gs pos="77000">
                <a:srgbClr val="1F497D"/>
              </a:gs>
              <a:gs pos="100000">
                <a:srgbClr val="3792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95517" y="2133580"/>
            <a:ext cx="6391845" cy="486000"/>
          </a:xfrm>
          <a:prstGeom prst="roundRect">
            <a:avLst/>
          </a:prstGeom>
          <a:gradFill flip="none" rotWithShape="1">
            <a:gsLst>
              <a:gs pos="0">
                <a:srgbClr val="1F497D"/>
              </a:gs>
              <a:gs pos="76000">
                <a:srgbClr val="1F497D"/>
              </a:gs>
              <a:gs pos="100000">
                <a:srgbClr val="3792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01750" y="2670103"/>
            <a:ext cx="6391845" cy="486000"/>
          </a:xfrm>
          <a:prstGeom prst="roundRect">
            <a:avLst/>
          </a:prstGeom>
          <a:gradFill flip="none" rotWithShape="1">
            <a:gsLst>
              <a:gs pos="74000">
                <a:srgbClr val="1F497D"/>
              </a:gs>
              <a:gs pos="0">
                <a:srgbClr val="1F497D"/>
              </a:gs>
              <a:gs pos="100000">
                <a:srgbClr val="3792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 134"/>
          <p:cNvSpPr txBox="1"/>
          <p:nvPr/>
        </p:nvSpPr>
        <p:spPr>
          <a:xfrm>
            <a:off x="280404" y="2667525"/>
            <a:ext cx="4086809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ru-RU" b="1"/>
              <a:t>РАЗВИТИЕ КУЛЬТУРЫ И ТУРИЗМА В ДАЛЬНЕКОНСТАНТИНОВСКОМ МУНИЦИПАЛЬНОМ ОКРУГЕ</a:t>
            </a:r>
          </a:p>
        </p:txBody>
      </p:sp>
      <p:sp>
        <p:nvSpPr>
          <p:cNvPr id="98" name="Round-head Rectangle"/>
          <p:cNvSpPr/>
          <p:nvPr/>
        </p:nvSpPr>
        <p:spPr>
          <a:xfrm>
            <a:off x="4322876" y="2674555"/>
            <a:ext cx="1656000" cy="423840"/>
          </a:xfrm>
          <a:custGeom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113,8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195518" y="3243585"/>
            <a:ext cx="6391845" cy="486000"/>
          </a:xfrm>
          <a:prstGeom prst="roundRect">
            <a:avLst/>
          </a:prstGeom>
          <a:gradFill flip="none" rotWithShape="1">
            <a:gsLst>
              <a:gs pos="71000">
                <a:srgbClr val="1F497D"/>
              </a:gs>
              <a:gs pos="0">
                <a:srgbClr val="1F497D"/>
              </a:gs>
              <a:gs pos="100000">
                <a:srgbClr val="3792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 134"/>
          <p:cNvSpPr txBox="1"/>
          <p:nvPr/>
        </p:nvSpPr>
        <p:spPr>
          <a:xfrm>
            <a:off x="311820" y="3270988"/>
            <a:ext cx="3872463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000" b="1"/>
              <a:t>РАЗВИТИЕ МУНИЦИПАЛЬНОЙ СЛУЖБЫ В ДАЛЬНЕКОНСТАНТИНОВСКОМ МУНИЦИПАЛЬНОМ ОКРУГЕ НИЖЕГОРОДСКОЙ ОБЛАСТИ</a:t>
            </a:r>
          </a:p>
        </p:txBody>
      </p:sp>
      <p:sp>
        <p:nvSpPr>
          <p:cNvPr id="105" name="Round-head Rectangle"/>
          <p:cNvSpPr/>
          <p:nvPr/>
        </p:nvSpPr>
        <p:spPr>
          <a:xfrm>
            <a:off x="4536146" y="3290295"/>
            <a:ext cx="1367968" cy="423840"/>
          </a:xfrm>
          <a:custGeom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100,4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95518" y="3802884"/>
            <a:ext cx="6391845" cy="486000"/>
          </a:xfrm>
          <a:prstGeom prst="roundRect">
            <a:avLst/>
          </a:prstGeom>
          <a:gradFill flip="none" rotWithShape="1">
            <a:gsLst>
              <a:gs pos="65000">
                <a:srgbClr val="1F497D"/>
              </a:gs>
              <a:gs pos="0">
                <a:srgbClr val="1F497D"/>
              </a:gs>
              <a:gs pos="100000">
                <a:srgbClr val="3792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5518" y="4375312"/>
            <a:ext cx="6391845" cy="486000"/>
          </a:xfrm>
          <a:prstGeom prst="roundRect">
            <a:avLst/>
          </a:prstGeom>
          <a:gradFill flip="none" rotWithShape="1">
            <a:gsLst>
              <a:gs pos="62000">
                <a:srgbClr val="1F497D"/>
              </a:gs>
              <a:gs pos="0">
                <a:srgbClr val="1F497D"/>
              </a:gs>
              <a:gs pos="100000">
                <a:srgbClr val="3792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 134"/>
          <p:cNvSpPr txBox="1"/>
          <p:nvPr/>
        </p:nvSpPr>
        <p:spPr>
          <a:xfrm>
            <a:off x="820229" y="4087159"/>
            <a:ext cx="3184835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114" name="Text 134"/>
          <p:cNvSpPr txBox="1"/>
          <p:nvPr/>
        </p:nvSpPr>
        <p:spPr>
          <a:xfrm>
            <a:off x="312588" y="3830258"/>
            <a:ext cx="3600400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ru-RU" sz="1050" b="1"/>
              <a:t>УПРАВЛЕНИЕ МУНИЦИПАЛЬНЫМИ ФИНАНСАМИ ДАЛЬНЕКОНСТАНТИНОВСКОГО МУНИЦИПАЛЬНОГО ОКРУГА</a:t>
            </a:r>
          </a:p>
        </p:txBody>
      </p:sp>
      <p:sp>
        <p:nvSpPr>
          <p:cNvPr id="92" name="Round-head Rectangle"/>
          <p:cNvSpPr/>
          <p:nvPr/>
        </p:nvSpPr>
        <p:spPr>
          <a:xfrm>
            <a:off x="4184283" y="4417763"/>
            <a:ext cx="1367968" cy="423840"/>
          </a:xfrm>
          <a:custGeom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29,0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4" name="Round-head Rectangle"/>
          <p:cNvSpPr/>
          <p:nvPr/>
        </p:nvSpPr>
        <p:spPr>
          <a:xfrm>
            <a:off x="4389939" y="3800558"/>
            <a:ext cx="1367968" cy="423840"/>
          </a:xfrm>
          <a:custGeom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31,1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 flipH="1">
            <a:off x="3212977" y="989656"/>
            <a:ext cx="1980876" cy="7326760"/>
          </a:xfrm>
          <a:prstGeom prst="line">
            <a:avLst/>
          </a:prstGeom>
          <a:ln w="73025">
            <a:solidFill>
              <a:srgbClr val="379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29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5602" y="7627694"/>
            <a:ext cx="365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Место для изображения</a:t>
            </a:r>
          </a:p>
        </p:txBody>
      </p:sp>
      <p:sp>
        <p:nvSpPr>
          <p:cNvPr id="4" name="Text 134">
            <a:extLst>
              <a:ext uri="{FF2B5EF4-FFF2-40B4-BE49-F238E27FC236}">
                <a16:creationId xmlns:a16="http://schemas.microsoft.com/office/drawing/2014/main" id="{523878BD-42B8-E15B-8B9A-1C57312C4CCF}"/>
              </a:ext>
            </a:extLst>
          </p:cNvPr>
          <p:cNvSpPr txBox="1"/>
          <p:nvPr/>
        </p:nvSpPr>
        <p:spPr>
          <a:xfrm>
            <a:off x="292051" y="1546289"/>
            <a:ext cx="4086809" cy="47755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ru-RU" sz="1000" b="1"/>
              <a:t>ПОВЫШЕНИЕ КАЧЕСТВА ЖИЗНИ НАСЕЛЕНИЯ ДАЛЬНЕКОНСТАНТИНОВСКОГО МУНИЦИПАЛЬНОГО ОКРУГА НИЖЕГОРОДСКОЙ ОБЛАСТИ</a:t>
            </a:r>
          </a:p>
        </p:txBody>
      </p:sp>
      <p:sp>
        <p:nvSpPr>
          <p:cNvPr id="6" name="Round-head Rectangle">
            <a:extLst>
              <a:ext uri="{FF2B5EF4-FFF2-40B4-BE49-F238E27FC236}">
                <a16:creationId xmlns:a16="http://schemas.microsoft.com/office/drawing/2014/main" id="{2D7DD20C-2B29-BEF0-75CE-8DA9BCBCFEEE}"/>
              </a:ext>
            </a:extLst>
          </p:cNvPr>
          <p:cNvSpPr/>
          <p:nvPr/>
        </p:nvSpPr>
        <p:spPr>
          <a:xfrm>
            <a:off x="4724251" y="1557694"/>
            <a:ext cx="1656000" cy="423840"/>
          </a:xfrm>
          <a:custGeom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288,9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5" name="Text 134"/>
          <p:cNvSpPr txBox="1"/>
          <p:nvPr/>
        </p:nvSpPr>
        <p:spPr>
          <a:xfrm>
            <a:off x="314182" y="4379663"/>
            <a:ext cx="3765605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ru-RU" sz="900" b="1"/>
              <a:t>ОБЕСПЕЧЕНИЕ БЕЗОПАСНОСТИ НАСЕЛЕНИЯ НА ТЕРРИТОРИИ ДАЛЬНЕКОНСТАНТИНОВСКОГО МУНИЦИПАЛЬНОГО ОКРУГА НИЖЕГОРОДСКОЙ ОБЛАСТИ</a:t>
            </a:r>
          </a:p>
        </p:txBody>
      </p:sp>
      <p:sp>
        <p:nvSpPr>
          <p:cNvPr id="17" name="Round-head Rectangle"/>
          <p:cNvSpPr/>
          <p:nvPr/>
        </p:nvSpPr>
        <p:spPr>
          <a:xfrm>
            <a:off x="4517835" y="2172576"/>
            <a:ext cx="1656000" cy="423840"/>
          </a:xfrm>
          <a:custGeom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156,7 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9" name="Text 134"/>
          <p:cNvSpPr txBox="1"/>
          <p:nvPr/>
        </p:nvSpPr>
        <p:spPr>
          <a:xfrm>
            <a:off x="292051" y="2188026"/>
            <a:ext cx="4261296" cy="45635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ru-RU" sz="1000" b="1"/>
              <a:t>РАЗВИТИЕ  АГРОПРОМЫШЛЕННОГО КОМПЛЕКСА ДАЛЬНЕКОНСТАНТИНОВСКОГО МУНИЦИПАЛЬНОГО ОКРУГА НИЖЕГОРОДСКОЙ ОБЛАСТИ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187121-A56D-554D-1F72-281EB9CB18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65" t="19384" r="15340" b="9920"/>
          <a:stretch>
            <a:fillRect/>
          </a:stretch>
        </p:blipFill>
        <p:spPr bwMode="auto">
          <a:xfrm>
            <a:off x="304112" y="5028412"/>
            <a:ext cx="3219450" cy="236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32CC8B-FCEE-1ED1-9C70-4BE01FBA84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305" t="18244" r="15500" b="11915"/>
          <a:stretch>
            <a:fillRect/>
          </a:stretch>
        </p:blipFill>
        <p:spPr bwMode="auto">
          <a:xfrm>
            <a:off x="3574572" y="5256366"/>
            <a:ext cx="3219450" cy="2333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EF591A-A07F-8EBB-5A3C-334D4F7DB7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465" t="18814" r="15820" b="19612"/>
          <a:stretch>
            <a:fillRect/>
          </a:stretch>
        </p:blipFill>
        <p:spPr bwMode="auto">
          <a:xfrm>
            <a:off x="3424641" y="6590426"/>
            <a:ext cx="3190875" cy="2158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A6382D-1DFE-886D-089F-A7500F2BF6B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785" t="18244" r="15981" b="31585"/>
          <a:stretch>
            <a:fillRect/>
          </a:stretch>
        </p:blipFill>
        <p:spPr bwMode="auto">
          <a:xfrm>
            <a:off x="410785" y="6669707"/>
            <a:ext cx="3162300" cy="2247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552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432000" p14:dur="10"/>
    </mc:Choice>
    <mc:Fallback>
      <p:transition advTm="432000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325279" y="487830"/>
            <a:ext cx="6282171" cy="6964489"/>
          </a:xfrm>
          <a:prstGeom prst="rect">
            <a:avLst/>
          </a:prstGeom>
        </p:spPr>
        <p:txBody>
          <a:bodyPr wrap="square" lIns="0" tIns="42332" rIns="0" bIns="42332" numCol="1" spcCol="216000" anchor="ctr" anchorCtr="1">
            <a:normAutofit/>
          </a:bodyPr>
          <a:lstStyle/>
          <a:p>
            <a:pPr algn="just"/>
            <a:r>
              <a:rPr lang="ru-RU" sz="1700" i="1">
                <a:solidFill>
                  <a:schemeClr val="bg1"/>
                </a:solidFill>
              </a:rPr>
              <a:t>	</a:t>
            </a:r>
            <a:r>
              <a:rPr lang="ru-RU" altLang="ru-RU" i="1" u="sng">
                <a:solidFill>
                  <a:schemeClr val="bg1"/>
                </a:solidFill>
                <a:cs typeface="Times New Roman" panose="02020603050405020304" pitchFamily="18" charset="0"/>
              </a:rPr>
              <a:t>Публичные слушания</a:t>
            </a:r>
            <a:r>
              <a:rPr lang="ru-RU" altLang="ru-RU" b="1" i="1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i="1">
                <a:solidFill>
                  <a:schemeClr val="bg1"/>
                </a:solidFill>
                <a:cs typeface="Times New Roman" panose="02020603050405020304" pitchFamily="18" charset="0"/>
              </a:rPr>
              <a:t>- форма участия населения в  осуществлении местного самоуправления. Публичные слушания  проводятся с целью выявления мнения населения, в данном случае, по ПРОЕКТУ отчета об исполнении бюджета Дальнеконстантиновского муниципального округа.</a:t>
            </a:r>
          </a:p>
          <a:p>
            <a:pPr algn="just">
              <a:lnSpc>
                <a:spcPts val="2000"/>
              </a:lnSpc>
            </a:pPr>
            <a:r>
              <a:rPr lang="ru-RU" altLang="ru-RU" i="1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i="1" u="sng">
                <a:solidFill>
                  <a:schemeClr val="bg1"/>
                </a:solidFill>
                <a:cs typeface="Times New Roman" panose="02020603050405020304" pitchFamily="18" charset="0"/>
              </a:rPr>
              <a:t>Каждый житель вправе</a:t>
            </a:r>
            <a:r>
              <a:rPr lang="ru-RU" altLang="ru-RU" i="1">
                <a:solidFill>
                  <a:schemeClr val="bg1"/>
                </a:solidFill>
                <a:cs typeface="Times New Roman" panose="02020603050405020304" pitchFamily="18" charset="0"/>
              </a:rPr>
              <a:t> высказать свое мнение по проекту  отчета об исполнении бюджета, представить письменные предложения и замечания  для включения их в протокол публичных слушаний.</a:t>
            </a:r>
          </a:p>
          <a:p>
            <a:pPr algn="just">
              <a:lnSpc>
                <a:spcPts val="2000"/>
              </a:lnSpc>
            </a:pPr>
            <a:r>
              <a:rPr lang="ru-RU" altLang="ru-RU" i="1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i="1" u="sng">
                <a:solidFill>
                  <a:schemeClr val="bg1"/>
                </a:solidFill>
                <a:cs typeface="Times New Roman" panose="02020603050405020304" pitchFamily="18" charset="0"/>
              </a:rPr>
              <a:t>Результат публичных слушаний</a:t>
            </a:r>
            <a:r>
              <a:rPr lang="ru-RU" altLang="ru-RU" i="1">
                <a:solidFill>
                  <a:schemeClr val="bg1"/>
                </a:solidFill>
                <a:cs typeface="Times New Roman" panose="02020603050405020304" pitchFamily="18" charset="0"/>
              </a:rPr>
              <a:t> - заключение, в котором  отражаются выраженные позиции жителей и рекомендации, сформулированные по результатам публичных  слушаний. Заключение о результатах публичных слушаний подлежит  опубликованию.</a:t>
            </a:r>
          </a:p>
          <a:p>
            <a:pPr>
              <a:spcBef>
                <a:spcPts val="100"/>
              </a:spcBef>
            </a:pPr>
            <a:r>
              <a:rPr lang="ru-RU" altLang="ru-RU" i="1">
                <a:solidFill>
                  <a:schemeClr val="bg1"/>
                </a:solidFill>
                <a:latin typeface="Trebuchet MS" panose="020b0603020202020204" pitchFamily="34" charset="0"/>
              </a:rPr>
              <a:t>	</a:t>
            </a:r>
            <a:r>
              <a:rPr lang="ru-RU" altLang="ru-RU" i="1">
                <a:solidFill>
                  <a:schemeClr val="bg1"/>
                </a:solidFill>
              </a:rPr>
              <a:t>Приглашаем жителей принять участие в ежегодном* общественном обсуждении проектов бюджета, отчетов об исполнении бюджета на публичных слушаниях, которые проходят в зале заседаний администрации по адресу: р.п.Д.Константиново, ул.Советская, д.99</a:t>
            </a:r>
          </a:p>
          <a:p>
            <a:pPr algn="just"/>
            <a:endParaRPr lang="ru-RU" altLang="ru-RU" sz="1800">
              <a:solidFill>
                <a:schemeClr val="bg1"/>
              </a:solidFill>
              <a:cs typeface="Times New Roman" pitchFamily="18" charset="0"/>
            </a:endParaRPr>
          </a:p>
          <a:p>
            <a:pPr algn="r"/>
            <a:r>
              <a:rPr lang="ru-RU" sz="1400" i="1">
                <a:solidFill>
                  <a:schemeClr val="bg1"/>
                </a:solidFill>
              </a:rPr>
              <a:t>*информирование о времени и дате </a:t>
            </a:r>
          </a:p>
          <a:p>
            <a:pPr algn="r"/>
            <a:r>
              <a:rPr lang="ru-RU" sz="1400" i="1">
                <a:solidFill>
                  <a:schemeClr val="bg1"/>
                </a:solidFill>
              </a:rPr>
              <a:t>проведения осуществляется: </a:t>
            </a:r>
          </a:p>
          <a:p>
            <a:pPr algn="r"/>
            <a:r>
              <a:rPr lang="ru-RU" sz="1400" i="1">
                <a:solidFill>
                  <a:schemeClr val="bg1"/>
                </a:solidFill>
              </a:rPr>
              <a:t>на сайте округа,</a:t>
            </a:r>
          </a:p>
          <a:p>
            <a:pPr algn="r"/>
            <a:r>
              <a:rPr lang="ru-RU" sz="1400" i="1">
                <a:solidFill>
                  <a:schemeClr val="bg1"/>
                </a:solidFill>
              </a:rPr>
              <a:t>через местные СМИ. </a:t>
            </a:r>
          </a:p>
          <a:p>
            <a:pPr algn="r"/>
            <a:r>
              <a:rPr lang="ru-RU"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  <a:r>
              <a:rPr lang="ru-RU" altLang="ru-RU"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ru-RU" sz="110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279" y="303164"/>
            <a:ext cx="6282171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i="1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ru-RU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ДЛЯ ЧЕГО ПРОВОДЯТСЯ ПУБЛИЧНЫЕ СЛУШАНИЯ</a:t>
            </a:r>
            <a:endParaRPr lang="ru-RU" sz="4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 descr="7.Dom_sovetov.jpg - [01.07.2011 14:02:38]">
            <a:extLst>
              <a:ext uri="{FF2B5EF4-FFF2-40B4-BE49-F238E27FC236}">
                <a16:creationId xmlns:a16="http://schemas.microsoft.com/office/drawing/2014/main" id="{763D9B0B-BE54-6510-C9CB-4AB72A44DA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04664" y="6300192"/>
            <a:ext cx="3672408" cy="235597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8564259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2A1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151737" y="132934"/>
            <a:ext cx="6688255" cy="87907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solidFill>
                  <a:schemeClr val="bg1"/>
                </a:solidFill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>
                <a:solidFill>
                  <a:schemeClr val="bg1"/>
                </a:solidFill>
              </a:rPr>
              <a:t> </a:t>
            </a:r>
            <a:r>
              <a:rPr lang="ru-RU" sz="1700" b="1">
                <a:solidFill>
                  <a:schemeClr val="bg1"/>
                </a:solidFill>
              </a:rPr>
              <a:t>«Развитие образования Дальнеконстантиновского муниципального округа </a:t>
            </a:r>
          </a:p>
          <a:p>
            <a:pPr>
              <a:spcBef>
                <a:spcPct val="0"/>
              </a:spcBef>
            </a:pPr>
            <a:r>
              <a:rPr lang="ru-RU" sz="1700" b="1">
                <a:solidFill>
                  <a:schemeClr val="bg1"/>
                </a:solidFill>
              </a:rPr>
              <a:t>Нижегородской области»</a:t>
            </a:r>
            <a:endParaRPr lang="ru-RU" sz="17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1454" y="1566734"/>
            <a:ext cx="6597398" cy="854932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>
              <a:tabLst>
                <a:tab pos="184724"/>
              </a:tabLst>
            </a:pPr>
            <a:r>
              <a:rPr lang="ru-RU" sz="1400" b="1">
                <a:solidFill>
                  <a:schemeClr val="bg1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ЦЕЛИ ПРОГРАММЫ </a:t>
            </a:r>
          </a:p>
          <a:p>
            <a:pPr algn="just">
              <a:tabLst>
                <a:tab pos="184724"/>
              </a:tabLst>
            </a:pPr>
            <a:r>
              <a:rPr lang="ru-RU" sz="1200">
                <a:ea typeface="Times New Roman" panose="02020603050405020304" pitchFamily="18" charset="0"/>
              </a:rPr>
              <a:t>формирование на территории Дальнеконстантиновского муниципального округа Нижегородской области образовательной системы, обеспечивающей доступность качественного образования, отвечающего потребностям развития муниципального образования и каждого гражданина</a:t>
            </a:r>
            <a:endParaRPr lang="ru-RU" sz="1200">
              <a:ea typeface="Microsoft YaHei Light" panose="020b0502040204020203" pitchFamily="34" charset="-122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159" y="2430288"/>
            <a:ext cx="5755090" cy="309689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ЦЕЛЕВАЯ ГРУППА ПРОГРАММЫ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047867" y="2701380"/>
            <a:ext cx="3763249" cy="223990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defTabSz="4938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>
                <a:ea typeface="Microsoft YaHei Light" panose="020b0502040204020203" pitchFamily="34" charset="-122"/>
                <a:cs typeface="Times New Roman" panose="02020603050405020304" pitchFamily="18" charset="0"/>
              </a:rPr>
              <a:t>Дети Центра дополнительного образования</a:t>
            </a:r>
            <a:r>
              <a:rPr lang="ru-RU" sz="1000" strike="sngStrike">
                <a:ea typeface="Microsoft YaHei Light" panose="020b0502040204020203" pitchFamily="34" charset="-122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219106" y="2397995"/>
            <a:ext cx="2778628" cy="393267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lvl="0"/>
            <a:r>
              <a:rPr lang="ru-RU" sz="1000">
                <a:ea typeface="Microsoft YaHei Light" panose="020b0502040204020203" pitchFamily="34" charset="-122"/>
                <a:cs typeface="Times New Roman" panose="02020603050405020304" pitchFamily="18" charset="0"/>
              </a:rPr>
              <a:t>Дети дошкольного возраста </a:t>
            </a:r>
          </a:p>
          <a:p>
            <a:pPr lvl="0" algn="just"/>
            <a:r>
              <a:rPr lang="en-US" sz="1000" b="1"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ru-RU" sz="1000" b="1">
              <a:ea typeface="Microsoft YaHei Light" panose="020b0502040204020203" pitchFamily="34" charset="-122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81789" y="2690119"/>
            <a:ext cx="3328329" cy="239379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 defTabSz="493875">
              <a:spcBef>
                <a:spcPct val="0"/>
              </a:spcBef>
              <a:spcAft>
                <a:spcPct val="35000"/>
              </a:spcAft>
            </a:pPr>
            <a:r>
              <a:rPr lang="ru-RU" sz="1000">
                <a:ea typeface="Microsoft YaHei Light" panose="020b0502040204020203" pitchFamily="34" charset="-122"/>
                <a:cs typeface="Times New Roman" panose="02020603050405020304" pitchFamily="18" charset="0"/>
              </a:rPr>
              <a:t>Учащиеся общеобразовательных учреждений               </a:t>
            </a:r>
          </a:p>
        </p:txBody>
      </p:sp>
      <p:sp>
        <p:nvSpPr>
          <p:cNvPr id="74" name="Овал 73"/>
          <p:cNvSpPr>
            <a:spLocks noChangeAspect="1"/>
          </p:cNvSpPr>
          <p:nvPr/>
        </p:nvSpPr>
        <p:spPr>
          <a:xfrm>
            <a:off x="3901929" y="2757336"/>
            <a:ext cx="108189" cy="1030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>
            <a:spLocks noChangeAspect="1"/>
          </p:cNvSpPr>
          <p:nvPr/>
        </p:nvSpPr>
        <p:spPr>
          <a:xfrm>
            <a:off x="473635" y="2752495"/>
            <a:ext cx="108189" cy="1030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310543" y="10031589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30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63E5F-5314-2EC7-D61F-7C3AE3048B33}"/>
              </a:ext>
            </a:extLst>
          </p:cNvPr>
          <p:cNvSpPr txBox="1"/>
          <p:nvPr/>
        </p:nvSpPr>
        <p:spPr>
          <a:xfrm>
            <a:off x="6375233" y="8680475"/>
            <a:ext cx="4848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8856579A-26EE-4AAB-A52B-7127D00329BA}" type="slidenum">
              <a:rPr lang="ru-RU" sz="1050" smtClean="0">
                <a:solidFill>
                  <a:schemeClr val="bg1"/>
                </a:solidFill>
                <a:latin typeface="Century Gothic" panose="020b0502020202020204" pitchFamily="34" charset="0"/>
              </a:rPr>
              <a:t>30</a:t>
            </a:fld>
            <a:endParaRPr lang="ru-RU" sz="105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F06CB1-5187-DC28-0E56-D583A2240AED}"/>
              </a:ext>
            </a:extLst>
          </p:cNvPr>
          <p:cNvSpPr/>
          <p:nvPr/>
        </p:nvSpPr>
        <p:spPr>
          <a:xfrm>
            <a:off x="87339" y="1026310"/>
            <a:ext cx="6688255" cy="639489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>
              <a:tabLst>
                <a:tab pos="184724"/>
              </a:tabLst>
            </a:pPr>
            <a:r>
              <a:rPr lang="ru-RU" sz="1200" b="1">
                <a:solidFill>
                  <a:schemeClr val="bg1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ОТВЕТСТВЕННЫЙ ИСПОЛНИТЕЛЬ ПРОГРАММЫ </a:t>
            </a:r>
          </a:p>
          <a:p>
            <a:pPr algn="just">
              <a:tabLst>
                <a:tab pos="184724"/>
              </a:tabLst>
            </a:pPr>
            <a:r>
              <a:rPr lang="ru-RU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Управление образования администрации Дальнеконстантиновского муниципального округа Нижегородской области</a:t>
            </a:r>
            <a:endParaRPr lang="ru-RU" sz="1200"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D7F2CD3-251F-428F-C43B-ADED0BE5B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499619"/>
              </p:ext>
            </p:extLst>
          </p:nvPr>
        </p:nvGraphicFramePr>
        <p:xfrm>
          <a:off x="287566" y="7092280"/>
          <a:ext cx="6429081" cy="191878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C8FD48-5D47-BD1F-B8C9-171EA58CA148}"/>
              </a:ext>
            </a:extLst>
          </p:cNvPr>
          <p:cNvPicPr/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2094" y="307976"/>
            <a:ext cx="1083821" cy="98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>
            <a:spLocks noChangeAspect="1"/>
          </p:cNvSpPr>
          <p:nvPr/>
        </p:nvSpPr>
        <p:spPr>
          <a:xfrm>
            <a:off x="3028526" y="2501027"/>
            <a:ext cx="108189" cy="1030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2F403-2448-B17C-2D95-96B8E05A5380}"/>
              </a:ext>
            </a:extLst>
          </p:cNvPr>
          <p:cNvSpPr txBox="1"/>
          <p:nvPr/>
        </p:nvSpPr>
        <p:spPr>
          <a:xfrm>
            <a:off x="87339" y="2899130"/>
            <a:ext cx="668825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>
                <a:solidFill>
                  <a:schemeClr val="bg1"/>
                </a:solidFill>
              </a:rPr>
              <a:t>ЗАДАЧИ ПРОГРАММЫ </a:t>
            </a:r>
          </a:p>
          <a:p>
            <a:pPr algn="just"/>
            <a:r>
              <a:rPr lang="ru-RU" sz="1000"/>
              <a:t>1. Совершенствование содержания и технологий образования, создание в системе дошкольного и общего образования равных возможностей в получении качественного образования для всех категорий детей, в том числе детей с ограниченными возможностями здоровья. </a:t>
            </a:r>
          </a:p>
          <a:p>
            <a:pPr algn="just"/>
            <a:r>
              <a:rPr lang="ru-RU" sz="1000"/>
              <a:t>2. Обеспечение для детей в возрасте от 5 до 18 лет доступных и качественных условий для воспитания гармонично развитой и социально ответственной личности путем увеличения охвата детей дополнительным образованием, обновления содержания и методов работы, развития кадрового потенциала и модернизации инфраструктуры системы дополнительного образования детей. </a:t>
            </a:r>
          </a:p>
          <a:p>
            <a:pPr algn="just"/>
            <a:r>
              <a:rPr lang="ru-RU" sz="1000"/>
              <a:t>3. Развитие кадрового потенциала. </a:t>
            </a:r>
          </a:p>
          <a:p>
            <a:pPr algn="just"/>
            <a:r>
              <a:rPr lang="ru-RU" sz="1000"/>
              <a:t>4. Обеспечение надежной и актуальной информацией процессов принятия решений участниками образовательных отношений в целях повышения качества образования. </a:t>
            </a:r>
          </a:p>
          <a:p>
            <a:pPr algn="just"/>
            <a:r>
              <a:rPr lang="ru-RU" sz="1000"/>
              <a:t>5. Развитие инфраструктуры и организационно-экономических механизмов, обеспечивающих доступность качественного образования. </a:t>
            </a:r>
          </a:p>
          <a:p>
            <a:pPr algn="just"/>
            <a:r>
              <a:rPr lang="ru-RU" sz="1000"/>
              <a:t>6. Обеспечение доступных качественных образовательных услуг дошкольного образования семьям, имеющим детей дошкольного возраста, проживающим на территории Нижегородской области, и предоставление права на качественное образование, соответствующее современному уровню требований, детям младшего школьного возраста, проживающим на отдаленных территориях в сельской местности. </a:t>
            </a:r>
          </a:p>
          <a:p>
            <a:pPr algn="just"/>
            <a:r>
              <a:rPr lang="ru-RU" sz="1000"/>
              <a:t>7. Обеспечение государственных гарантий прав граждан на получение общедоступного дошкольного образования. </a:t>
            </a:r>
          </a:p>
          <a:p>
            <a:pPr algn="just"/>
            <a:r>
              <a:rPr lang="ru-RU" sz="1000"/>
              <a:t>8. Обеспечение социально-правовой защиты детей.  </a:t>
            </a:r>
          </a:p>
          <a:p>
            <a:pPr algn="just"/>
            <a:r>
              <a:rPr lang="ru-RU" sz="1000"/>
              <a:t>9. Совершенствование правовых, социально-экономических и организационных условий для успешной самореализации молодежи, направленной на раскрытие ее потенциала для дальнейшего развития, содействие успешной интеграции молодежи в общество, повышение ее роли в жизни региона и страны.</a:t>
            </a:r>
          </a:p>
          <a:p>
            <a:pPr algn="just"/>
            <a:r>
              <a:rPr lang="ru-RU" sz="1000"/>
              <a:t>11. Создание в общеобразовательных организациях, расположенных в сельской местности и малых городах, условий для занятий физической культурой и спортом. </a:t>
            </a:r>
          </a:p>
          <a:p>
            <a:pPr algn="just"/>
            <a:r>
              <a:rPr lang="ru-RU" sz="1000"/>
              <a:t>12. Обеспечение функционирования системы персонифицированного финансирования, обеспечивающей свободу выбора образовательных программ, равенство доступа к дополнительному образованию за счет средств бюджетов бюджетной системы, легкость и оперативность смены осваиваемых образовательных программ.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3AC12C6-4643-B189-982C-9D73B273062B}"/>
              </a:ext>
            </a:extLst>
          </p:cNvPr>
          <p:cNvCxnSpPr/>
          <p:nvPr/>
        </p:nvCxnSpPr>
        <p:spPr>
          <a:xfrm>
            <a:off x="185954" y="1012010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345592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23A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169745" y="209609"/>
            <a:ext cx="6688255" cy="61746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/>
              <a:t> </a:t>
            </a:r>
            <a:r>
              <a:rPr lang="ru-RU" sz="1700" b="1">
                <a:solidFill>
                  <a:schemeClr val="bg1"/>
                </a:solidFill>
              </a:rPr>
              <a:t>«Развитие образования Дальнеконстанти-новского муниципального округа Нижегородской области»</a:t>
            </a:r>
            <a:endParaRPr lang="ru-RU" sz="1700" b="1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310543" y="10031589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31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66953" y="669839"/>
            <a:ext cx="621302" cy="232745"/>
          </a:xfrm>
          <a:prstGeom prst="rect">
            <a:avLst/>
          </a:prstGeom>
          <a:noFill/>
        </p:spPr>
        <p:txBody>
          <a:bodyPr wrap="none" lIns="93334" tIns="46667" rIns="93334" bIns="46667" rtlCol="0">
            <a:spAutoFit/>
          </a:bodyPr>
          <a:lstStyle/>
          <a:p>
            <a:r>
              <a:rPr lang="ru-RU" sz="9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215993"/>
              </p:ext>
            </p:extLst>
          </p:nvPr>
        </p:nvGraphicFramePr>
        <p:xfrm>
          <a:off x="169745" y="962814"/>
          <a:ext cx="6527604" cy="298044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403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4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1987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Утвержденные бюджетные назначения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Исполнено за 2025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900" b="0" i="1">
                        <a:solidFill>
                          <a:schemeClr val="bg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itchFamily="18" charset="0"/>
                      </a:endParaRP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650">
                <a:tc>
                  <a:txBody>
                    <a:bodyPr vert="horz" wrap="square"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000" b="1"/>
                        <a:t>МП «Развитие образования Дальнеконстантиновского муниципального округа Нижегородской области»,  </a:t>
                      </a:r>
                      <a:r>
                        <a:rPr lang="ru-RU" sz="1000" b="1" kern="120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ВСЕГО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000" b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в том числе подпрограммы: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731 014 403,64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716 896 276,18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DejaVu Sans"/>
                        </a:rPr>
                        <a:t>98,1%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39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"Развитие общего образования"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638 252 685,05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625 014 535,74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DejaVu Sans"/>
                        </a:rPr>
                        <a:t>97,9%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24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"Развитие дополнительного образования и воспитания детей и молодежи"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42 581 119,04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42 167 768,43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DejaVu Sans"/>
                        </a:rPr>
                        <a:t>99,0%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83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"Управление программой"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49 046 799,55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48 621 758,48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DejaVu Sans"/>
                        </a:rPr>
                        <a:t>99,1%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8978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"Развитие системы оценки качества образования и информационной прозрачности системы образования" в рамках Государственной программы "Развитие образования Нижегородской области"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1 133 800,00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1 092 213,53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DejaVu Sans"/>
                        </a:rPr>
                        <a:t>96,3%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963E5F-5314-2EC7-D61F-7C3AE3048B33}"/>
              </a:ext>
            </a:extLst>
          </p:cNvPr>
          <p:cNvSpPr txBox="1"/>
          <p:nvPr/>
        </p:nvSpPr>
        <p:spPr>
          <a:xfrm>
            <a:off x="6375233" y="8680475"/>
            <a:ext cx="4848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8856579A-26EE-4AAB-A52B-7127D00329BA}" type="slidenum">
              <a:rPr lang="ru-RU" sz="1050" smtClean="0">
                <a:solidFill>
                  <a:schemeClr val="bg1"/>
                </a:solidFill>
                <a:latin typeface="Century Gothic" panose="020b0502020202020204" pitchFamily="34" charset="0"/>
              </a:rPr>
              <a:t>31</a:t>
            </a:fld>
            <a:endParaRPr lang="ru-RU" sz="105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6AD1D-0A26-CE4C-D614-347F0C0886CA}"/>
              </a:ext>
            </a:extLst>
          </p:cNvPr>
          <p:cNvSpPr/>
          <p:nvPr/>
        </p:nvSpPr>
        <p:spPr>
          <a:xfrm>
            <a:off x="90050" y="3977284"/>
            <a:ext cx="6527605" cy="35585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700" b="1">
                <a:solidFill>
                  <a:schemeClr val="bg1"/>
                </a:solidFill>
              </a:rPr>
              <a:t>Основные индикаторы программы/непосредственные результаты</a:t>
            </a:r>
            <a:endParaRPr lang="ru-RU" sz="1700" b="1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ED5276E-1C1D-1195-5E18-17BE192C9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823806"/>
              </p:ext>
            </p:extLst>
          </p:nvPr>
        </p:nvGraphicFramePr>
        <p:xfrm>
          <a:off x="169745" y="4376691"/>
          <a:ext cx="6518512" cy="4371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927">
                  <a:extLst>
                    <a:ext uri="{9D8B030D-6E8A-4147-A177-3AD203B41FA5}">
                      <a16:colId xmlns:a16="http://schemas.microsoft.com/office/drawing/2014/main" val="3445442692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24029259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01400151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76563623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209867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958594888"/>
                    </a:ext>
                  </a:extLst>
                </a:gridCol>
                <a:gridCol w="955001">
                  <a:extLst>
                    <a:ext uri="{9D8B030D-6E8A-4147-A177-3AD203B41FA5}">
                      <a16:colId xmlns:a16="http://schemas.microsoft.com/office/drawing/2014/main" val="4276275780"/>
                    </a:ext>
                  </a:extLst>
                </a:gridCol>
              </a:tblGrid>
              <a:tr h="842045">
                <a:tc rowSpan="3">
                  <a:txBody>
                    <a:bodyPr vert="horz" wrap="square"/>
                    <a:lstStyle/>
                    <a:p>
                      <a:pPr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rowSpan="3">
                  <a:txBody>
                    <a:bodyPr vert="horz" wrap="square"/>
                    <a:lstStyle/>
                    <a:p>
                      <a:pPr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Индикатор достижения цели (наименование)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rowSpan="3"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Ед. изм.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gridSpan="3"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Значения индикатора достижения цели/ непосредственного результата муниципальной программы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Обоснование отклонений значений индикатора/ непосредственного результата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233288"/>
                  </a:ext>
                </a:extLst>
              </a:tr>
              <a:tr h="140341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algn="ctr"/>
                      <a:r>
                        <a:rPr lang="ru-RU" sz="600">
                          <a:solidFill>
                            <a:schemeClr val="bg1"/>
                          </a:solidFill>
                          <a:effectLst/>
                        </a:rPr>
                        <a:t>Год, предшествующий отчетному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Отчетный 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89894"/>
                  </a:ext>
                </a:extLst>
              </a:tr>
              <a:tr h="233901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714475"/>
                  </a:ext>
                </a:extLst>
              </a:tr>
              <a:tr h="203158">
                <a:tc>
                  <a:txBody>
                    <a:bodyPr vert="horz" wrap="square"/>
                    <a:lstStyle/>
                    <a:p>
                      <a:pPr algn="just"/>
                      <a:endParaRPr lang="ru-RU" sz="9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6"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Подпрограмма 1 «Развитие общего образования»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ru-RU" sz="9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ru-RU" sz="9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ru-RU" sz="9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ru-RU" sz="9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 algn="l"/>
                      <a:endParaRPr lang="ru-RU" sz="9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499856"/>
                  </a:ext>
                </a:extLst>
              </a:tr>
              <a:tr h="982385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Отношение среднего балла единого государственного экзамена (в расчете на 2 обязательных предмета) в 10 процентах общеобразовательных организаций с лучшими результатами единого государственного экзамена к среднему баллу единого государственного экзамена (в расчете на 2 обязательных предмета) в 10% общеобразовательных организаций с худшими результатами единого государственного экзамена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балл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1,3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107287"/>
                  </a:ext>
                </a:extLst>
              </a:tr>
              <a:tr h="561363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Отношение среднемесячной заработной платы педагогических работников муниципальных дошкольных образовательных организаций к среднемесячной заработной плате в общем образовании  муниципального  района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675734"/>
                  </a:ext>
                </a:extLst>
              </a:tr>
              <a:tr h="561363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Отношение среднемесячной заработной платы педагогических работников общеобразовательных организаций к среднемесячной заработной плате в Нижегородской области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136338"/>
                  </a:ext>
                </a:extLst>
              </a:tr>
              <a:tr h="421022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Отношение среднемесячной заработной платы педагогов учреждений дополнительного образования к среднемесячной заработной плате учителей общеобразовательных организаций   муниципального  района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684116"/>
                  </a:ext>
                </a:extLst>
              </a:tr>
              <a:tr h="183682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Охват детей дошкольным образованием от 1 года до 7 лет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89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84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73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974136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23A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169745" y="209609"/>
            <a:ext cx="6688255" cy="61746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/>
              <a:t> </a:t>
            </a:r>
            <a:r>
              <a:rPr lang="ru-RU" sz="1700" b="1">
                <a:solidFill>
                  <a:schemeClr val="bg1"/>
                </a:solidFill>
              </a:rPr>
              <a:t>«Развитие образования Дальнеконстанти-новского муниципального округа Нижегородской области»</a:t>
            </a:r>
            <a:endParaRPr lang="ru-RU" sz="1700" b="1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310543" y="10031589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32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63E5F-5314-2EC7-D61F-7C3AE3048B33}"/>
              </a:ext>
            </a:extLst>
          </p:cNvPr>
          <p:cNvSpPr txBox="1"/>
          <p:nvPr/>
        </p:nvSpPr>
        <p:spPr>
          <a:xfrm>
            <a:off x="6375233" y="8680475"/>
            <a:ext cx="4848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8856579A-26EE-4AAB-A52B-7127D00329BA}" type="slidenum">
              <a:rPr lang="ru-RU" sz="1050" smtClean="0">
                <a:solidFill>
                  <a:schemeClr val="bg1"/>
                </a:solidFill>
                <a:latin typeface="Century Gothic" panose="020b0502020202020204" pitchFamily="34" charset="0"/>
              </a:rPr>
              <a:t>32</a:t>
            </a:fld>
            <a:endParaRPr lang="ru-RU" sz="105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6AD1D-0A26-CE4C-D614-347F0C0886CA}"/>
              </a:ext>
            </a:extLst>
          </p:cNvPr>
          <p:cNvSpPr/>
          <p:nvPr/>
        </p:nvSpPr>
        <p:spPr>
          <a:xfrm>
            <a:off x="147087" y="860737"/>
            <a:ext cx="6527605" cy="35585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700" b="1">
                <a:solidFill>
                  <a:schemeClr val="bg1"/>
                </a:solidFill>
              </a:rPr>
              <a:t>Основные индикаторы программы/непосредственные результаты</a:t>
            </a:r>
            <a:endParaRPr lang="ru-RU" sz="1700" b="1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ED5276E-1C1D-1195-5E18-17BE192C9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208118"/>
              </p:ext>
            </p:extLst>
          </p:nvPr>
        </p:nvGraphicFramePr>
        <p:xfrm>
          <a:off x="226038" y="1463748"/>
          <a:ext cx="6518512" cy="7498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927">
                  <a:extLst>
                    <a:ext uri="{9D8B030D-6E8A-4147-A177-3AD203B41FA5}">
                      <a16:colId xmlns:a16="http://schemas.microsoft.com/office/drawing/2014/main" val="3445442692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24029259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01400151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76563623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209867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958594888"/>
                    </a:ext>
                  </a:extLst>
                </a:gridCol>
                <a:gridCol w="955001">
                  <a:extLst>
                    <a:ext uri="{9D8B030D-6E8A-4147-A177-3AD203B41FA5}">
                      <a16:colId xmlns:a16="http://schemas.microsoft.com/office/drawing/2014/main" val="4276275780"/>
                    </a:ext>
                  </a:extLst>
                </a:gridCol>
              </a:tblGrid>
              <a:tr h="147824">
                <a:tc rowSpan="3">
                  <a:txBody>
                    <a:bodyPr vert="horz" wrap="square"/>
                    <a:lstStyle/>
                    <a:p>
                      <a:pPr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rowSpan="3">
                  <a:txBody>
                    <a:bodyPr vert="horz" wrap="square"/>
                    <a:lstStyle/>
                    <a:p>
                      <a:pPr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Индикатор достижения цели (наименование)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rowSpan="3"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Ед. изм.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gridSpan="3"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Значения индикатора достижения цели/ непосредственного результата муниципальной программы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Обоснование отклонений значений индикатора/ непосредственного результата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233288"/>
                  </a:ext>
                </a:extLst>
              </a:tr>
              <a:tr h="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algn="ctr"/>
                      <a:r>
                        <a:rPr lang="ru-RU" sz="600">
                          <a:solidFill>
                            <a:schemeClr val="bg1"/>
                          </a:solidFill>
                          <a:effectLst/>
                        </a:rPr>
                        <a:t>Год, предшествующий отчетному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Отчетный 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89894"/>
                  </a:ext>
                </a:extLst>
              </a:tr>
              <a:tr h="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714475"/>
                  </a:ext>
                </a:extLst>
              </a:tr>
              <a:tr h="197100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Доступность дошкольного образования (отношение численности детей 3-7 лет, которым предоставлена возможность получать услуги дошкольного образования, к численности детей в возрасте 3-7 лет, скорректированной на численность детей в возрасте 5-7 лет, обучающихся в школах)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106626"/>
                  </a:ext>
                </a:extLst>
              </a:tr>
              <a:tr h="413698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Удельный вес численности учителей общеобразовательных учреждений в возрасте до 35 лет в общей численности учителей общеобразовательных учреждений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Приток молодых специалистов сдерживается отсутствием жилья  в населенных пунктах, программ по поддержке молодых специалистов                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21112"/>
                  </a:ext>
                </a:extLst>
              </a:tr>
              <a:tr h="197100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Удельный вес численности руководителей муниципальных дошкольных организаций, общеобразовательных организаций, организаций дополнительного образования, прошедших в течение последних трех лет повышение квалификации или профессиональную переподготовку, в общей численности руководителей муниципальных дошкольных организаций, общеобразовательных организаций, организаций дополнительного образования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06738"/>
                  </a:ext>
                </a:extLst>
              </a:tr>
              <a:tr h="73913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Доля образовательных организаций, в которых создана универсальная безбарьерная среда, позволяющая обеспечить совместное обучение инвалидов и лиц, не имеющих нарушений развития, в общем количестве образовательных организаций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889541"/>
                  </a:ext>
                </a:extLst>
              </a:tr>
              <a:tr h="295651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Удельный вес численности населения в возрасте 5 – 18 лет, охваченного образованием, в общей численности населения в возрасте 5 – 18 лет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99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99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99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705471"/>
                  </a:ext>
                </a:extLst>
              </a:tr>
              <a:tr h="295651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Доля детей-инвалидов в возрасте от 1,5 до 7 лет, охваченных дошкольным образованием, от общей численности детей-инвалидов данного возраста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79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043217"/>
                  </a:ext>
                </a:extLst>
              </a:tr>
              <a:tr h="242700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Количество центров образования цифрового, естественно – научного и гуманитарного профилей «Точка роста»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848501"/>
                  </a:ext>
                </a:extLst>
              </a:tr>
              <a:tr h="295651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Обновление материально – технической базы для занятий для детей физической культурой и спортом в общеобразовательных организациях, расположенных в сельской местности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Не вошли  в федеральную программу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65414"/>
                  </a:ext>
                </a:extLst>
              </a:tr>
              <a:tr h="147824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Количество объектов, в отношении которых проведен капитальный ремонт в рамках ГП «Капитальный ремонт образовательных организаций Нижегородской области»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90371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796706-10C1-29DE-5989-1D50D5363383}"/>
              </a:ext>
            </a:extLst>
          </p:cNvPr>
          <p:cNvSpPr txBox="1"/>
          <p:nvPr/>
        </p:nvSpPr>
        <p:spPr>
          <a:xfrm>
            <a:off x="5275481" y="1147222"/>
            <a:ext cx="1412776" cy="402022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1000" b="1" i="1">
                <a:solidFill>
                  <a:srgbClr val="FF7C8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Продолжение</a:t>
            </a:r>
          </a:p>
          <a:p>
            <a:pPr algn="r"/>
            <a:endParaRPr lang="ru-RU" sz="1000" b="1" i="1">
              <a:solidFill>
                <a:srgbClr val="FF7C8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5F70F12-3222-6B85-6952-F6BA40449E80}"/>
              </a:ext>
            </a:extLst>
          </p:cNvPr>
          <p:cNvCxnSpPr/>
          <p:nvPr/>
        </p:nvCxnSpPr>
        <p:spPr>
          <a:xfrm>
            <a:off x="260648" y="860737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24108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23A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149411" y="114784"/>
            <a:ext cx="6688255" cy="61746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/>
              <a:t> </a:t>
            </a:r>
            <a:r>
              <a:rPr lang="ru-RU" sz="1700" b="1">
                <a:solidFill>
                  <a:schemeClr val="bg1"/>
                </a:solidFill>
              </a:rPr>
              <a:t>«Развитие образования Дальнеконстанти-новского муниципального округа Нижегородской области»</a:t>
            </a:r>
            <a:endParaRPr lang="ru-RU" sz="1700" b="1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310543" y="10031589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33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63E5F-5314-2EC7-D61F-7C3AE3048B33}"/>
              </a:ext>
            </a:extLst>
          </p:cNvPr>
          <p:cNvSpPr txBox="1"/>
          <p:nvPr/>
        </p:nvSpPr>
        <p:spPr>
          <a:xfrm>
            <a:off x="6375233" y="8680475"/>
            <a:ext cx="4848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8856579A-26EE-4AAB-A52B-7127D00329BA}" type="slidenum">
              <a:rPr lang="ru-RU" sz="1050" smtClean="0">
                <a:solidFill>
                  <a:schemeClr val="bg1"/>
                </a:solidFill>
                <a:latin typeface="Century Gothic" panose="020b0502020202020204" pitchFamily="34" charset="0"/>
              </a:rPr>
              <a:t>33</a:t>
            </a:fld>
            <a:endParaRPr lang="ru-RU" sz="105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6AD1D-0A26-CE4C-D614-347F0C0886CA}"/>
              </a:ext>
            </a:extLst>
          </p:cNvPr>
          <p:cNvSpPr/>
          <p:nvPr/>
        </p:nvSpPr>
        <p:spPr>
          <a:xfrm>
            <a:off x="125953" y="753664"/>
            <a:ext cx="6527605" cy="35585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700" b="1">
                <a:solidFill>
                  <a:schemeClr val="bg1"/>
                </a:solidFill>
              </a:rPr>
              <a:t>Основные индикаторы программы/непосредственные результаты</a:t>
            </a:r>
            <a:endParaRPr lang="ru-RU" sz="1700" b="1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ED5276E-1C1D-1195-5E18-17BE192C9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4456"/>
              </p:ext>
            </p:extLst>
          </p:nvPr>
        </p:nvGraphicFramePr>
        <p:xfrm>
          <a:off x="204806" y="1283089"/>
          <a:ext cx="6518513" cy="5777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927">
                  <a:extLst>
                    <a:ext uri="{9D8B030D-6E8A-4147-A177-3AD203B41FA5}">
                      <a16:colId xmlns:a16="http://schemas.microsoft.com/office/drawing/2014/main" val="3445442692"/>
                    </a:ext>
                  </a:extLst>
                </a:gridCol>
                <a:gridCol w="3456385">
                  <a:extLst>
                    <a:ext uri="{9D8B030D-6E8A-4147-A177-3AD203B41FA5}">
                      <a16:colId xmlns:a16="http://schemas.microsoft.com/office/drawing/2014/main" val="224029259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01400151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76563623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209867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958594888"/>
                    </a:ext>
                  </a:extLst>
                </a:gridCol>
                <a:gridCol w="955001">
                  <a:extLst>
                    <a:ext uri="{9D8B030D-6E8A-4147-A177-3AD203B41FA5}">
                      <a16:colId xmlns:a16="http://schemas.microsoft.com/office/drawing/2014/main" val="4276275780"/>
                    </a:ext>
                  </a:extLst>
                </a:gridCol>
              </a:tblGrid>
              <a:tr h="147824">
                <a:tc rowSpan="3">
                  <a:txBody>
                    <a:bodyPr vert="horz" wrap="square"/>
                    <a:lstStyle/>
                    <a:p>
                      <a:pPr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rowSpan="3">
                  <a:txBody>
                    <a:bodyPr vert="horz" wrap="square"/>
                    <a:lstStyle/>
                    <a:p>
                      <a:pPr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Индикатор достижения цели (наименование)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rowSpan="3"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Ед. изм.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gridSpan="3"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Значения индикатора достижения цели/ непосредственного результата муниципальной программы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Обоснование отклонений значений индикатора/ непосредственного результата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233288"/>
                  </a:ext>
                </a:extLst>
              </a:tr>
              <a:tr h="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algn="ctr"/>
                      <a:r>
                        <a:rPr lang="ru-RU" sz="600">
                          <a:solidFill>
                            <a:schemeClr val="bg1"/>
                          </a:solidFill>
                          <a:effectLst/>
                        </a:rPr>
                        <a:t>Год, предшествующий отчетному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Отчетный 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89894"/>
                  </a:ext>
                </a:extLst>
              </a:tr>
              <a:tr h="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714475"/>
                  </a:ext>
                </a:extLst>
              </a:tr>
              <a:tr h="172462">
                <a:tc>
                  <a:txBody>
                    <a:bodyPr vert="horz" wrap="square"/>
                    <a:lstStyle/>
                    <a:p>
                      <a:pPr algn="just"/>
                      <a:endParaRPr lang="ru-RU" sz="9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6">
                  <a:txBody>
                    <a:bodyPr vert="horz" wrap="square"/>
                    <a:lstStyle/>
                    <a:p>
                      <a:pPr indent="457200" algn="just"/>
                      <a:r>
                        <a:rPr lang="ru-RU" sz="1013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Подпрограмма 2 «Развитие дополнительного образования и воспитания детей и молодежи»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 indent="457200" algn="ctr"/>
                      <a:endParaRPr lang="ru-RU" sz="9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9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9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ru-RU" sz="9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 algn="l"/>
                      <a:endParaRPr lang="ru-RU" sz="9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599141"/>
                  </a:ext>
                </a:extLst>
              </a:tr>
              <a:tr h="172462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Охват детей в возрасте от 5 до 17 лет включительно дополнительными образовательными программами (удельный вес численности детей, получающих услуги дополнительного образования, в общей численности детей в возрасте от 5 до 17 лет включительно)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200"/>
                        </a:lnSpc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200"/>
                        </a:lnSpc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80,3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79,3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Часть детей, проживающих на территории, посещает ГАУ ФОК, не имеющий лицензии на образовательную деятельность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876844"/>
                  </a:ext>
                </a:extLst>
              </a:tr>
              <a:tr h="221739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Охват организованными формами отдыха и оздоровления детей школьного возраста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96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294171"/>
                  </a:ext>
                </a:extLst>
              </a:tr>
              <a:tr h="218102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Доля детей в возрасте от 5 до 17 лет включительно, имеющих право на получение дополнительного образования в рамках системы формирования муниципальных социальных заказов на оказание муниципальных услуг в социальной сфере, в общей численности детей в возрасте от 5 до 17 лет включительно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127878"/>
                  </a:ext>
                </a:extLst>
              </a:tr>
              <a:tr h="147824">
                <a:tc>
                  <a:txBody>
                    <a:bodyPr vert="horz" wrap="square"/>
                    <a:lstStyle/>
                    <a:p>
                      <a:pPr algn="just"/>
                      <a:endParaRPr lang="ru-RU" sz="9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/>
                      <a:r>
                        <a:rPr lang="ru-RU" sz="1013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Подпрограмма 3 «Управление программой»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9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0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0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0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lang="ru-RU" sz="9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883070"/>
                  </a:ext>
                </a:extLst>
              </a:tr>
              <a:tr h="246374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200"/>
                        </a:lnSpc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Удельный вес численности обучающихся  по программам  общего образования, участвующих в олимпиадах и конкурсах различного уровня, в общей численности обучающихся по программам </a:t>
                      </a: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общего образования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200"/>
                        </a:lnSpc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200"/>
                        </a:lnSpc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885798"/>
                  </a:ext>
                </a:extLst>
              </a:tr>
              <a:tr h="246374">
                <a:tc>
                  <a:txBody>
                    <a:bodyPr vert="horz" wrap="square"/>
                    <a:lstStyle/>
                    <a:p>
                      <a:pPr algn="just"/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gridSpan="6">
                  <a:txBody>
                    <a:bodyPr vert="horz" wrap="square"/>
                    <a:lstStyle/>
                    <a:p>
                      <a:pPr algn="just"/>
                      <a:r>
                        <a:rPr lang="ru-RU" sz="1013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Подпрограмма 4 «Развитие системы оценки качества образования и информационной прозрачности системы образования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ru-RU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ru-RU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ru-RU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ru-RU" sz="105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61" marR="1176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058307"/>
                  </a:ext>
                </a:extLst>
              </a:tr>
              <a:tr h="246374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Доля педагогических работников с высшей квалификационной категорией в общей численности аттестованных педагогических работников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134135"/>
                  </a:ext>
                </a:extLst>
              </a:tr>
              <a:tr h="246374"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Доля аттестованных педагогических работников в общей численности педагогических работников, подлежащих аттестации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lang="ru-RU" sz="9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93609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796706-10C1-29DE-5989-1D50D5363383}"/>
              </a:ext>
            </a:extLst>
          </p:cNvPr>
          <p:cNvSpPr txBox="1"/>
          <p:nvPr/>
        </p:nvSpPr>
        <p:spPr>
          <a:xfrm>
            <a:off x="5310543" y="994054"/>
            <a:ext cx="1412776" cy="402022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1000" b="1" i="1">
                <a:solidFill>
                  <a:srgbClr val="FF7C8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Продолжение</a:t>
            </a:r>
          </a:p>
          <a:p>
            <a:pPr algn="r"/>
            <a:endParaRPr lang="ru-RU" sz="1000" b="1" i="1">
              <a:solidFill>
                <a:srgbClr val="FF7C8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5F70F12-3222-6B85-6952-F6BA40449E80}"/>
              </a:ext>
            </a:extLst>
          </p:cNvPr>
          <p:cNvCxnSpPr/>
          <p:nvPr/>
        </p:nvCxnSpPr>
        <p:spPr>
          <a:xfrm>
            <a:off x="226038" y="753664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11FBD9-3266-DC40-155C-D50BB11F6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8" y="7024057"/>
            <a:ext cx="3057739" cy="1910334"/>
          </a:xfrm>
          <a:prstGeom prst="rect">
            <a:avLst/>
          </a:prstGeom>
        </p:spPr>
      </p:pic>
      <p:pic>
        <p:nvPicPr>
          <p:cNvPr id="9" name="Рисунок 8" descr="lager-ozero-svyato-83-7.jpg">
            <a:extLst>
              <a:ext uri="{FF2B5EF4-FFF2-40B4-BE49-F238E27FC236}">
                <a16:creationId xmlns:a16="http://schemas.microsoft.com/office/drawing/2014/main" id="{5F461BE3-985B-1230-01FC-2DE52A6C0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651" y="6746852"/>
            <a:ext cx="2306349" cy="1492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1A23E4-D36F-B776-862D-97528C609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89" y="7795737"/>
            <a:ext cx="1709862" cy="12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02124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0" y="371583"/>
            <a:ext cx="5066720" cy="8630005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4ED9D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54638" y="351623"/>
            <a:ext cx="1897603" cy="8649966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98000">
                <a:srgbClr val="4ED9D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5" name="Прямоугольник 4"/>
          <p:cNvSpPr/>
          <p:nvPr/>
        </p:nvSpPr>
        <p:spPr>
          <a:xfrm>
            <a:off x="135918" y="155874"/>
            <a:ext cx="4884181" cy="114068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solidFill>
                  <a:schemeClr val="bg1"/>
                </a:solidFill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/>
              <a:t> </a:t>
            </a:r>
            <a:r>
              <a:rPr lang="ru-RU" sz="1700" b="1">
                <a:solidFill>
                  <a:schemeClr val="bg1"/>
                </a:solidFill>
              </a:rPr>
              <a:t>«Повышение качества жизни населения Дальнеконстантиновского муниципального округа Нижегородской области»</a:t>
            </a:r>
            <a:endParaRPr lang="ru-RU" sz="17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16767" y="1351003"/>
            <a:ext cx="6485090" cy="839543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>
              <a:tabLst>
                <a:tab pos="184724"/>
              </a:tabLst>
            </a:pPr>
            <a:r>
              <a:rPr lang="ru-RU" sz="11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ЦЕЛЬ ПРОГРАММЫ- </a:t>
            </a:r>
          </a:p>
          <a:p>
            <a:pPr algn="just">
              <a:tabLst>
                <a:tab pos="184724"/>
              </a:tabLst>
            </a:pPr>
            <a:endParaRPr lang="ru-RU" sz="200" b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itchFamily="18" charset="0"/>
            </a:endParaRPr>
          </a:p>
          <a:p>
            <a:r>
              <a:rPr lang="ru-RU" sz="1200"/>
              <a:t>создание материальной базы для развития социальной и инженерной инфраструктуры как основы повышения качества  жизни населения Дальнеконстантиновского муниципального округа Нижегородской области</a:t>
            </a:r>
            <a:endParaRPr lang="ru-RU" sz="1200">
              <a:solidFill>
                <a:srgbClr val="FFFF0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5918" y="2209243"/>
            <a:ext cx="3653122" cy="263523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r>
              <a:rPr lang="ru-RU" sz="11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ЗАДАЧИ ПРОГРАММЫ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13789" y="5057402"/>
            <a:ext cx="693437" cy="255828"/>
          </a:xfrm>
          <a:prstGeom prst="rect">
            <a:avLst/>
          </a:prstGeom>
          <a:noFill/>
        </p:spPr>
        <p:txBody>
          <a:bodyPr wrap="none" lIns="93334" tIns="46667" rIns="93334" bIns="46667" rtlCol="0">
            <a:spAutoFit/>
          </a:bodyPr>
          <a:lstStyle/>
          <a:p>
            <a:r>
              <a:rPr lang="ru-RU" sz="105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8750"/>
              </p:ext>
            </p:extLst>
          </p:nvPr>
        </p:nvGraphicFramePr>
        <p:xfrm>
          <a:off x="28600" y="5313230"/>
          <a:ext cx="6748747" cy="352541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45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215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Утвержденные бюджетные назначения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Исполнено за 2025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900" b="0" i="1">
                        <a:solidFill>
                          <a:schemeClr val="bg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66">
                <a:tc>
                  <a:txBody>
                    <a:bodyPr vert="horz" wrap="square"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85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Муниципальная программа "Повышение качества жизни населения Дальнеконстантиновского муниципального округа Нижегородской области», в том числе: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302 416 616,43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288 851 773,58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DejaVu Sans"/>
                        </a:rPr>
                        <a:t>95,5%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66">
                <a:tc>
                  <a:txBody>
                    <a:bodyPr vert="horz" wrap="square"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85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"Переселение граждан из аварийного жилищного фонда на территории Дальнеконстантиновского муниципального округа Нижегородской области"</a:t>
                      </a:r>
                      <a:endParaRPr lang="ru-RU" sz="8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152 656 731,55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150 835 431,14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DejaVu Sans"/>
                        </a:rPr>
                        <a:t>98,8%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66">
                <a:tc>
                  <a:txBody>
                    <a:bodyPr vert="horz" wrap="square"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85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"Социальная поддержка граждан при газификации домовладений в Дальнеконстантиновском муниципальном округе Нижегородской области"</a:t>
                      </a:r>
                      <a:endParaRPr lang="ru-RU" sz="8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195 275,00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110 000,00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DejaVu Sans"/>
                        </a:rPr>
                        <a:t>56,3%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699">
                <a:tc>
                  <a:txBody>
                    <a:bodyPr vert="horz" wrap="square"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85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Подпрограмма «Обеспечение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 в Дальнеконстантиновском муниципальном округе Нижегородской</a:t>
                      </a:r>
                      <a:r>
                        <a:rPr lang="ru-RU" sz="850" b="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области»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56 693 075,54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56 693 075,54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DejaVu Sans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699">
                <a:tc>
                  <a:txBody>
                    <a:bodyPr vert="horz" wrap="square"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85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Подпрограмма "Обеспечение инженерной и дорожной инфраструктурой земельных участков, предназначенных для бесплатного предоставления многодетным семьям для индивидуального жилищного строительства в Дальнеконстантиновском муниципальном округе Нижегородской области"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10 822 877,14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10 130 724,09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DejaVu Sans"/>
                        </a:rPr>
                        <a:t>93,6%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8DAB088C-2A19-EA6F-AE82-A77D057A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34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A642B9-28E9-6CCA-3733-2918D8E9F767}"/>
              </a:ext>
            </a:extLst>
          </p:cNvPr>
          <p:cNvPicPr/>
          <p:nvPr/>
        </p:nvPicPr>
        <p:blipFill>
          <a:blip r:embed="rId3"/>
          <a:srcRect l="21326" t="24853" r="17584" b="23236"/>
          <a:stretch>
            <a:fillRect/>
          </a:stretch>
        </p:blipFill>
        <p:spPr bwMode="auto">
          <a:xfrm>
            <a:off x="5216294" y="2000434"/>
            <a:ext cx="1274608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8D03AD6-8B1C-E7AD-8E9A-DD37DD532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39982" y="265364"/>
            <a:ext cx="1461875" cy="1274198"/>
          </a:xfrm>
          <a:prstGeom prst="rect">
            <a:avLst/>
          </a:prstGeom>
          <a:noFill/>
          <a:ln w="9525">
            <a:noFill/>
            <a:miter lim="800000"/>
          </a:ln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EF72994-9C06-D8F8-A3CC-5A1020201518}"/>
              </a:ext>
            </a:extLst>
          </p:cNvPr>
          <p:cNvCxnSpPr/>
          <p:nvPr/>
        </p:nvCxnSpPr>
        <p:spPr>
          <a:xfrm>
            <a:off x="215270" y="1297981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6767" y="2449256"/>
            <a:ext cx="6485090" cy="239379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lvl="0"/>
            <a:r>
              <a:rPr lang="ru-RU" sz="1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Соответствуют мероприятиям подпрограмм и направлены на достижение целей муниципальной </a:t>
            </a:r>
            <a:r>
              <a:rPr lang="ru-RU" sz="9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программ</a:t>
            </a:r>
            <a:endParaRPr lang="ru-RU" sz="900" b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itchFamily="18" charset="0"/>
            </a:endParaRPr>
          </a:p>
        </p:txBody>
      </p:sp>
      <p:graphicFrame>
        <p:nvGraphicFramePr>
          <p:cNvPr id="10" name="Объект 11">
            <a:extLst>
              <a:ext uri="{FF2B5EF4-FFF2-40B4-BE49-F238E27FC236}">
                <a16:creationId xmlns:a16="http://schemas.microsoft.com/office/drawing/2014/main" id="{1F5C4A68-19BD-6ECA-EF6F-159293547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203587"/>
              </p:ext>
            </p:extLst>
          </p:nvPr>
        </p:nvGraphicFramePr>
        <p:xfrm>
          <a:off x="351806" y="3110391"/>
          <a:ext cx="6234759" cy="2130059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pic>
        <p:nvPicPr>
          <p:cNvPr id="11" name="Picture 7">
            <a:extLst>
              <a:ext uri="{FF2B5EF4-FFF2-40B4-BE49-F238E27FC236}">
                <a16:creationId xmlns:a16="http://schemas.microsoft.com/office/drawing/2014/main" id="{CDBD92ED-F87C-1DA7-C76D-1935EA100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15270" y="2807029"/>
            <a:ext cx="1274608" cy="128213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626013143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31286" y="374883"/>
            <a:ext cx="5066720" cy="8636504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4ED9D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24479" y="351623"/>
            <a:ext cx="1897603" cy="8636503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98000">
                <a:srgbClr val="4ED9D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5" name="Прямоугольник 4"/>
          <p:cNvSpPr/>
          <p:nvPr/>
        </p:nvSpPr>
        <p:spPr>
          <a:xfrm>
            <a:off x="135918" y="155874"/>
            <a:ext cx="6461434" cy="87907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solidFill>
                  <a:schemeClr val="bg1"/>
                </a:solidFill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/>
              <a:t> </a:t>
            </a:r>
            <a:r>
              <a:rPr lang="ru-RU" sz="1700" b="1">
                <a:solidFill>
                  <a:schemeClr val="bg1"/>
                </a:solidFill>
              </a:rPr>
              <a:t>«Повышение качества жизни населения Дальнеконстантиновского муниципального округа Нижегородской области»</a:t>
            </a:r>
            <a:endParaRPr lang="ru-RU" sz="17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31387" y="980612"/>
            <a:ext cx="693437" cy="255828"/>
          </a:xfrm>
          <a:prstGeom prst="rect">
            <a:avLst/>
          </a:prstGeom>
          <a:noFill/>
        </p:spPr>
        <p:txBody>
          <a:bodyPr wrap="none" lIns="93334" tIns="46667" rIns="93334" bIns="46667" rtlCol="0">
            <a:spAutoFit/>
          </a:bodyPr>
          <a:lstStyle/>
          <a:p>
            <a:r>
              <a:rPr lang="ru-RU" sz="105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59368"/>
              </p:ext>
            </p:extLst>
          </p:nvPr>
        </p:nvGraphicFramePr>
        <p:xfrm>
          <a:off x="107131" y="1277126"/>
          <a:ext cx="6616322" cy="342810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91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104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Утвержденные бюджетные назначения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Исполнено за 2025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900" b="0" i="1">
                        <a:solidFill>
                          <a:schemeClr val="bg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506">
                <a:tc>
                  <a:txBody>
                    <a:bodyPr vert="horz" wrap="square"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85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Подпрограмма "Строительство и реконструкция (в том числе проектирование), содержание и ремонт автомобильных дорог Дальнеконстантиновского муниципального округа Нижегородской области«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endParaRPr lang="ru-RU" sz="85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41 440 879,61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32 270 474,09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DejaVu Sans"/>
                        </a:rPr>
                        <a:t>77,9%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338">
                <a:tc>
                  <a:txBody>
                    <a:bodyPr vert="horz" wrap="square"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5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Подпрограмма "Управление программой"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endParaRPr lang="ru-RU" sz="85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15 759 148,70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15 644 047,15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DejaVu Sans"/>
                        </a:rPr>
                        <a:t>99,3%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16">
                <a:tc>
                  <a:txBody>
                    <a:bodyPr vert="horz" wrap="square"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85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Подпрограмма «Ремонт жилья детям-сиротам»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247 607,24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247 607,24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DejaVu Sans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194">
                <a:tc>
                  <a:txBody>
                    <a:bodyPr vert="horz" wrap="square"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5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Подпрограмма "Развитие системы водоснабжения и водоотведения"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720 674,36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316 030,00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DejaVu Sans"/>
                        </a:rPr>
                        <a:t>43,9%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9942">
                <a:tc>
                  <a:txBody>
                    <a:bodyPr vert="horz" wrap="square"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endParaRPr lang="ru-RU" sz="85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85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Подпрограмма "Формирование комфортной городской среды на территории Дальнеконстантиновского муниципального округа в рамках ГП "Формирование современной городской среды на территории Нижегородской области"«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endParaRPr lang="ru-RU" sz="85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11 558 900,22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11 282 403,87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DejaVu Sans"/>
                        </a:rPr>
                        <a:t>97,6%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294">
                <a:tc>
                  <a:txBody>
                    <a:bodyPr vert="horz" wrap="square"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85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Подпрограмма "Комплексное развитие сельских территорий"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11 207 697,07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10 829 839,58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DejaVu Sans"/>
                        </a:rPr>
                        <a:t>96,6%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54">
                <a:tc>
                  <a:txBody>
                    <a:bodyPr vert="horz" wrap="square"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ru-RU" sz="85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Подпрограмма «Развитие системы обращения с отходами производства и потребления»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1 113 750,00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492 140,88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DejaVu Sans"/>
                        </a:rPr>
                        <a:t>44,2%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484312"/>
                  </a:ext>
                </a:extLst>
              </a:tr>
            </a:tbl>
          </a:graphicData>
        </a:graphic>
      </p:graphicFrame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8DAB088C-2A19-EA6F-AE82-A77D057A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6514" y="8693380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35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EF72994-9C06-D8F8-A3CC-5A1020201518}"/>
              </a:ext>
            </a:extLst>
          </p:cNvPr>
          <p:cNvCxnSpPr/>
          <p:nvPr/>
        </p:nvCxnSpPr>
        <p:spPr>
          <a:xfrm>
            <a:off x="210273" y="1034950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4A1E3A3-ECD6-8F5E-2AA9-0E5E7F08CDD8}"/>
              </a:ext>
            </a:extLst>
          </p:cNvPr>
          <p:cNvSpPr txBox="1"/>
          <p:nvPr/>
        </p:nvSpPr>
        <p:spPr>
          <a:xfrm>
            <a:off x="116590" y="994264"/>
            <a:ext cx="46714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/>
              <a:t>Расходы на реализацию программы</a:t>
            </a:r>
            <a:endParaRPr lang="ru-RU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2C7390-B676-8277-2837-CA5BC491FB86}"/>
              </a:ext>
            </a:extLst>
          </p:cNvPr>
          <p:cNvSpPr txBox="1"/>
          <p:nvPr/>
        </p:nvSpPr>
        <p:spPr>
          <a:xfrm>
            <a:off x="5304838" y="764390"/>
            <a:ext cx="1412776" cy="402022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1000" b="1" i="1">
                <a:solidFill>
                  <a:srgbClr val="FF7C8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Продолжение</a:t>
            </a:r>
          </a:p>
          <a:p>
            <a:pPr algn="r"/>
            <a:endParaRPr lang="ru-RU" sz="1000" b="1" i="1">
              <a:solidFill>
                <a:srgbClr val="FF7C8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91EC168-C114-7459-1BDB-6A712173A5AC}"/>
              </a:ext>
            </a:extLst>
          </p:cNvPr>
          <p:cNvSpPr/>
          <p:nvPr/>
        </p:nvSpPr>
        <p:spPr>
          <a:xfrm>
            <a:off x="95825" y="4754233"/>
            <a:ext cx="6527605" cy="309689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/>
              <a:t>Основные индикаторы программы/непосредственные результаты</a:t>
            </a:r>
            <a:endParaRPr lang="ru-RU" sz="1400" b="1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F1CDA0B1-9F7F-6140-7493-5494562AE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119915"/>
              </p:ext>
            </p:extLst>
          </p:nvPr>
        </p:nvGraphicFramePr>
        <p:xfrm>
          <a:off x="206048" y="5124458"/>
          <a:ext cx="6552485" cy="3771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356">
                  <a:extLst>
                    <a:ext uri="{9D8B030D-6E8A-4147-A177-3AD203B41FA5}">
                      <a16:colId xmlns:a16="http://schemas.microsoft.com/office/drawing/2014/main" val="186254540"/>
                    </a:ext>
                  </a:extLst>
                </a:gridCol>
                <a:gridCol w="2409429">
                  <a:extLst>
                    <a:ext uri="{9D8B030D-6E8A-4147-A177-3AD203B41FA5}">
                      <a16:colId xmlns:a16="http://schemas.microsoft.com/office/drawing/2014/main" val="647555924"/>
                    </a:ext>
                  </a:extLst>
                </a:gridCol>
                <a:gridCol w="531063">
                  <a:extLst>
                    <a:ext uri="{9D8B030D-6E8A-4147-A177-3AD203B41FA5}">
                      <a16:colId xmlns:a16="http://schemas.microsoft.com/office/drawing/2014/main" val="377279711"/>
                    </a:ext>
                  </a:extLst>
                </a:gridCol>
                <a:gridCol w="647760">
                  <a:extLst>
                    <a:ext uri="{9D8B030D-6E8A-4147-A177-3AD203B41FA5}">
                      <a16:colId xmlns:a16="http://schemas.microsoft.com/office/drawing/2014/main" val="989731881"/>
                    </a:ext>
                  </a:extLst>
                </a:gridCol>
                <a:gridCol w="711413">
                  <a:extLst>
                    <a:ext uri="{9D8B030D-6E8A-4147-A177-3AD203B41FA5}">
                      <a16:colId xmlns:a16="http://schemas.microsoft.com/office/drawing/2014/main" val="1008933195"/>
                    </a:ext>
                  </a:extLst>
                </a:gridCol>
                <a:gridCol w="308846">
                  <a:extLst>
                    <a:ext uri="{9D8B030D-6E8A-4147-A177-3AD203B41FA5}">
                      <a16:colId xmlns:a16="http://schemas.microsoft.com/office/drawing/2014/main" val="301992448"/>
                    </a:ext>
                  </a:extLst>
                </a:gridCol>
                <a:gridCol w="1514618">
                  <a:extLst>
                    <a:ext uri="{9D8B030D-6E8A-4147-A177-3AD203B41FA5}">
                      <a16:colId xmlns:a16="http://schemas.microsoft.com/office/drawing/2014/main" val="465708568"/>
                    </a:ext>
                  </a:extLst>
                </a:gridCol>
              </a:tblGrid>
              <a:tr h="630625"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п/п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Индикатор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достижения цели/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непосредственный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(наименование)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измерения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grid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Значения индикатора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достижения цели/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непосредственного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результата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Обоснование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отклонений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значений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индикатора/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непосредственного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результата на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конец отчетного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года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808375"/>
                  </a:ext>
                </a:extLst>
              </a:tr>
              <a:tr h="31141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год,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предшествующий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отчетному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отчетный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610108"/>
                  </a:ext>
                </a:extLst>
              </a:tr>
              <a:tr h="327018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684675"/>
                  </a:ext>
                </a:extLst>
              </a:tr>
              <a:tr h="211563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gridSpan="5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«Газификация Дальнеконстантиновского муниципального округа Нижегородской области»</a:t>
                      </a:r>
                      <a:endParaRPr lang="ru-RU" sz="8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582182"/>
                  </a:ext>
                </a:extLst>
              </a:tr>
              <a:tr h="287546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Объем выполненных мероприятий</a:t>
                      </a: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Мероприятия не планировались</a:t>
                      </a:r>
                      <a:endParaRPr lang="ru-RU" sz="850"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211716"/>
                  </a:ext>
                </a:extLst>
              </a:tr>
              <a:tr h="287546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gridSpan="6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из аварийного жилищного фонда на территории Дальнеконстантиновского муниципального округа Нижегородской области»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605916"/>
                  </a:ext>
                </a:extLst>
              </a:tr>
              <a:tr h="287546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Число переселенных жителей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47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Переселение граждан планируется в 2026 году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420320"/>
                  </a:ext>
                </a:extLst>
              </a:tr>
              <a:tr h="287546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Количество снесенных аварийных домов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дом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МКД в п.Дубрава не снесен, т.к. средства областного бюджета не были предоставлены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041819"/>
                  </a:ext>
                </a:extLst>
              </a:tr>
              <a:tr h="287546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Объем выполненных мероприятий по проектированию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%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249694"/>
                  </a:ext>
                </a:extLst>
              </a:tr>
              <a:tr h="287546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Число переселенных граждан в п.Нижегородец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31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Переселение граждан из аварийного дома в п.Нижегородец планируется в 2026 году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87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071755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76897" y="315411"/>
            <a:ext cx="5066720" cy="8772417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4ED9D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24479" y="351624"/>
            <a:ext cx="1897603" cy="8736204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98000">
                <a:srgbClr val="4ED9D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5" name="Прямоугольник 4"/>
          <p:cNvSpPr/>
          <p:nvPr/>
        </p:nvSpPr>
        <p:spPr>
          <a:xfrm>
            <a:off x="135918" y="155874"/>
            <a:ext cx="6461434" cy="87907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solidFill>
                  <a:schemeClr val="bg1"/>
                </a:solidFill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/>
              <a:t> </a:t>
            </a:r>
            <a:r>
              <a:rPr lang="ru-RU" sz="1700" b="1">
                <a:solidFill>
                  <a:schemeClr val="bg1"/>
                </a:solidFill>
              </a:rPr>
              <a:t>«Повышение качества жизни населения Дальнеконстантиновского муниципального округа Нижегородской области»</a:t>
            </a:r>
            <a:endParaRPr lang="ru-RU" sz="17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8DAB088C-2A19-EA6F-AE82-A77D057A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6514" y="8693380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36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EF72994-9C06-D8F8-A3CC-5A1020201518}"/>
              </a:ext>
            </a:extLst>
          </p:cNvPr>
          <p:cNvCxnSpPr/>
          <p:nvPr/>
        </p:nvCxnSpPr>
        <p:spPr>
          <a:xfrm>
            <a:off x="210273" y="1034950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12C7390-B676-8277-2837-CA5BC491FB86}"/>
              </a:ext>
            </a:extLst>
          </p:cNvPr>
          <p:cNvSpPr txBox="1"/>
          <p:nvPr/>
        </p:nvSpPr>
        <p:spPr>
          <a:xfrm>
            <a:off x="5258931" y="1012594"/>
            <a:ext cx="1412776" cy="402022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1000" b="1" i="1">
                <a:solidFill>
                  <a:srgbClr val="FF7C8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Продолжение</a:t>
            </a:r>
          </a:p>
          <a:p>
            <a:pPr algn="r"/>
            <a:endParaRPr lang="ru-RU" sz="1000" b="1" i="1">
              <a:solidFill>
                <a:srgbClr val="FF7C8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91EC168-C114-7459-1BDB-6A712173A5AC}"/>
              </a:ext>
            </a:extLst>
          </p:cNvPr>
          <p:cNvSpPr/>
          <p:nvPr/>
        </p:nvSpPr>
        <p:spPr>
          <a:xfrm>
            <a:off x="165197" y="1119528"/>
            <a:ext cx="6527605" cy="309689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/>
              <a:t>Основные индикаторы программы/непосредственные результаты</a:t>
            </a:r>
            <a:endParaRPr lang="ru-RU" sz="1400" b="1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F1CDA0B1-9F7F-6140-7493-5494562AE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17530"/>
              </p:ext>
            </p:extLst>
          </p:nvPr>
        </p:nvGraphicFramePr>
        <p:xfrm>
          <a:off x="147376" y="1494873"/>
          <a:ext cx="6552485" cy="7408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356">
                  <a:extLst>
                    <a:ext uri="{9D8B030D-6E8A-4147-A177-3AD203B41FA5}">
                      <a16:colId xmlns:a16="http://schemas.microsoft.com/office/drawing/2014/main" val="186254540"/>
                    </a:ext>
                  </a:extLst>
                </a:gridCol>
                <a:gridCol w="2409429">
                  <a:extLst>
                    <a:ext uri="{9D8B030D-6E8A-4147-A177-3AD203B41FA5}">
                      <a16:colId xmlns:a16="http://schemas.microsoft.com/office/drawing/2014/main" val="647555924"/>
                    </a:ext>
                  </a:extLst>
                </a:gridCol>
                <a:gridCol w="531063">
                  <a:extLst>
                    <a:ext uri="{9D8B030D-6E8A-4147-A177-3AD203B41FA5}">
                      <a16:colId xmlns:a16="http://schemas.microsoft.com/office/drawing/2014/main" val="377279711"/>
                    </a:ext>
                  </a:extLst>
                </a:gridCol>
                <a:gridCol w="647760">
                  <a:extLst>
                    <a:ext uri="{9D8B030D-6E8A-4147-A177-3AD203B41FA5}">
                      <a16:colId xmlns:a16="http://schemas.microsoft.com/office/drawing/2014/main" val="989731881"/>
                    </a:ext>
                  </a:extLst>
                </a:gridCol>
                <a:gridCol w="711413">
                  <a:extLst>
                    <a:ext uri="{9D8B030D-6E8A-4147-A177-3AD203B41FA5}">
                      <a16:colId xmlns:a16="http://schemas.microsoft.com/office/drawing/2014/main" val="1008933195"/>
                    </a:ext>
                  </a:extLst>
                </a:gridCol>
                <a:gridCol w="308846">
                  <a:extLst>
                    <a:ext uri="{9D8B030D-6E8A-4147-A177-3AD203B41FA5}">
                      <a16:colId xmlns:a16="http://schemas.microsoft.com/office/drawing/2014/main" val="301992448"/>
                    </a:ext>
                  </a:extLst>
                </a:gridCol>
                <a:gridCol w="1514618">
                  <a:extLst>
                    <a:ext uri="{9D8B030D-6E8A-4147-A177-3AD203B41FA5}">
                      <a16:colId xmlns:a16="http://schemas.microsoft.com/office/drawing/2014/main" val="465708568"/>
                    </a:ext>
                  </a:extLst>
                </a:gridCol>
              </a:tblGrid>
              <a:tr h="540073"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п/п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Индикатор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достижения цели/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непосредственный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(наименование)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измерения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grid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Значения индикатора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достижения цели/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непосредственного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результата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Обоснование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отклонений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значений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индикатора/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непосредственного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результата на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конец отчетного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года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808375"/>
                  </a:ext>
                </a:extLst>
              </a:tr>
              <a:tr h="258841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год,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предшествующий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отчетному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отчетный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610108"/>
                  </a:ext>
                </a:extLst>
              </a:tr>
              <a:tr h="281232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684675"/>
                  </a:ext>
                </a:extLst>
              </a:tr>
              <a:tr h="217734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gridSpan="6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«Социальная поддержка граждан при газификации домовладений в Дальнеконстантиновском муниципальном округе Нижегородской области»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885380"/>
                  </a:ext>
                </a:extLst>
              </a:tr>
              <a:tr h="42294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Количество граждан, получивших социальную выплату на газификацию домовладений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Соцвыплата выдана 5-ти гражданам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077531"/>
                  </a:ext>
                </a:extLst>
              </a:tr>
              <a:tr h="42294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Количество граждан, получивших социальную выплату на возмещение части процентной ставки по кредитам, полученным гражданами на газификацию жилья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Обращения отсутствуют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173827"/>
                  </a:ext>
                </a:extLst>
              </a:tr>
              <a:tr h="42294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gridSpan="6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жильем молодых семей в Дальнеконстантиновском муниципальном округе Нижегородской области»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504197"/>
                  </a:ext>
                </a:extLst>
              </a:tr>
              <a:tr h="42294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Количество молодых семей, получивших государственную поддержку в решении жилищных проблем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Сем.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Денежные средства из областного бюджета не выделены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141909"/>
                  </a:ext>
                </a:extLst>
              </a:tr>
              <a:tr h="42294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gridSpan="6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 в Дальнеконстантиновском муниципальном округе Нижегородской области»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110972"/>
                  </a:ext>
                </a:extLst>
              </a:tr>
              <a:tr h="42294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Количество детей-сирот и детей, оставшихся без попечения родителей, лиц из числа детей-сирот и детей, оставшихся без попечения родителей, обеспеченных жилыми помещениями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11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12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Заключены договоры найма спецжилфонда с детьми-сиротами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32826"/>
                  </a:ext>
                </a:extLst>
              </a:tr>
              <a:tr h="42294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gridSpan="6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инженерной и дорожной инфраструктурой земельных участков, предназначенных для бесплатного предоставления многодетным семьям для индивидуального жилищного строительства в Дальнеконстантиновском муниципальном округе Нижегородской области»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755950"/>
                  </a:ext>
                </a:extLst>
              </a:tr>
              <a:tr h="42294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Количество обеспеченных инженерной и дорожной инфраструктурой земельных участков для бесплатного предоставления в целях индивидуального жилищного строительства в Дальнеконстантиновском муниципальном районе Нижегородской области поставленным на учет многодетным семьям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Зем. уч.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60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60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Выполнено обустройство автодороги в щебеночном исполнении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307836"/>
                  </a:ext>
                </a:extLst>
              </a:tr>
              <a:tr h="42294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Объем выполненных проектных работ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%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Выполнены проектные работы по обустройству автодороги в щебеночном исполнении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687463"/>
                  </a:ext>
                </a:extLst>
              </a:tr>
              <a:tr h="42294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gridSpan="6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«Строительство, содержание и ремонт автомобильных дорог Дальнеконстантиновского муниципального округа Нижегородской области»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187972"/>
                  </a:ext>
                </a:extLst>
              </a:tr>
              <a:tr h="42294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Протяженность отремонтированных автомобильных дорог общего пользования местного значения, вне границ населенных пунктов.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км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Выполнен ремонт автодорог с участием областных средств и средств местного бюджета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306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729988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135918" y="318902"/>
            <a:ext cx="5066720" cy="8772417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4ED9D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24479" y="351624"/>
            <a:ext cx="1897603" cy="8739696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98000">
                <a:srgbClr val="4ED9D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5" name="Прямоугольник 4"/>
          <p:cNvSpPr/>
          <p:nvPr/>
        </p:nvSpPr>
        <p:spPr>
          <a:xfrm>
            <a:off x="135918" y="155874"/>
            <a:ext cx="6461434" cy="87907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solidFill>
                  <a:schemeClr val="bg1"/>
                </a:solidFill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/>
              <a:t> </a:t>
            </a:r>
            <a:r>
              <a:rPr lang="ru-RU" sz="1700" b="1">
                <a:solidFill>
                  <a:schemeClr val="bg1"/>
                </a:solidFill>
              </a:rPr>
              <a:t>«Повышение качества жизни населения Дальнеконстантиновского муниципального округа Нижегородской области»</a:t>
            </a:r>
            <a:endParaRPr lang="ru-RU" sz="17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8DAB088C-2A19-EA6F-AE82-A77D057A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6514" y="8693380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37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EF72994-9C06-D8F8-A3CC-5A1020201518}"/>
              </a:ext>
            </a:extLst>
          </p:cNvPr>
          <p:cNvCxnSpPr/>
          <p:nvPr/>
        </p:nvCxnSpPr>
        <p:spPr>
          <a:xfrm>
            <a:off x="210273" y="1034950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12C7390-B676-8277-2837-CA5BC491FB86}"/>
              </a:ext>
            </a:extLst>
          </p:cNvPr>
          <p:cNvSpPr txBox="1"/>
          <p:nvPr/>
        </p:nvSpPr>
        <p:spPr>
          <a:xfrm>
            <a:off x="5258931" y="1012594"/>
            <a:ext cx="1412776" cy="402022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1000" b="1" i="1">
                <a:solidFill>
                  <a:srgbClr val="FF7C8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Продолжение</a:t>
            </a:r>
          </a:p>
          <a:p>
            <a:pPr algn="r"/>
            <a:endParaRPr lang="ru-RU" sz="1000" b="1" i="1">
              <a:solidFill>
                <a:srgbClr val="FF7C8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91EC168-C114-7459-1BDB-6A712173A5AC}"/>
              </a:ext>
            </a:extLst>
          </p:cNvPr>
          <p:cNvSpPr/>
          <p:nvPr/>
        </p:nvSpPr>
        <p:spPr>
          <a:xfrm>
            <a:off x="165197" y="1119528"/>
            <a:ext cx="6527605" cy="309689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/>
              <a:t>Основные индикаторы программы/непосредственные результаты</a:t>
            </a:r>
            <a:endParaRPr lang="ru-RU" sz="1400" b="1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F1CDA0B1-9F7F-6140-7493-5494562AE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368944"/>
              </p:ext>
            </p:extLst>
          </p:nvPr>
        </p:nvGraphicFramePr>
        <p:xfrm>
          <a:off x="147376" y="1494873"/>
          <a:ext cx="6552485" cy="7455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356">
                  <a:extLst>
                    <a:ext uri="{9D8B030D-6E8A-4147-A177-3AD203B41FA5}">
                      <a16:colId xmlns:a16="http://schemas.microsoft.com/office/drawing/2014/main" val="186254540"/>
                    </a:ext>
                  </a:extLst>
                </a:gridCol>
                <a:gridCol w="2409429">
                  <a:extLst>
                    <a:ext uri="{9D8B030D-6E8A-4147-A177-3AD203B41FA5}">
                      <a16:colId xmlns:a16="http://schemas.microsoft.com/office/drawing/2014/main" val="647555924"/>
                    </a:ext>
                  </a:extLst>
                </a:gridCol>
                <a:gridCol w="531063">
                  <a:extLst>
                    <a:ext uri="{9D8B030D-6E8A-4147-A177-3AD203B41FA5}">
                      <a16:colId xmlns:a16="http://schemas.microsoft.com/office/drawing/2014/main" val="377279711"/>
                    </a:ext>
                  </a:extLst>
                </a:gridCol>
                <a:gridCol w="647760">
                  <a:extLst>
                    <a:ext uri="{9D8B030D-6E8A-4147-A177-3AD203B41FA5}">
                      <a16:colId xmlns:a16="http://schemas.microsoft.com/office/drawing/2014/main" val="989731881"/>
                    </a:ext>
                  </a:extLst>
                </a:gridCol>
                <a:gridCol w="711413">
                  <a:extLst>
                    <a:ext uri="{9D8B030D-6E8A-4147-A177-3AD203B41FA5}">
                      <a16:colId xmlns:a16="http://schemas.microsoft.com/office/drawing/2014/main" val="1008933195"/>
                    </a:ext>
                  </a:extLst>
                </a:gridCol>
                <a:gridCol w="308846">
                  <a:extLst>
                    <a:ext uri="{9D8B030D-6E8A-4147-A177-3AD203B41FA5}">
                      <a16:colId xmlns:a16="http://schemas.microsoft.com/office/drawing/2014/main" val="301992448"/>
                    </a:ext>
                  </a:extLst>
                </a:gridCol>
                <a:gridCol w="1514618">
                  <a:extLst>
                    <a:ext uri="{9D8B030D-6E8A-4147-A177-3AD203B41FA5}">
                      <a16:colId xmlns:a16="http://schemas.microsoft.com/office/drawing/2014/main" val="465708568"/>
                    </a:ext>
                  </a:extLst>
                </a:gridCol>
              </a:tblGrid>
              <a:tr h="589912"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п/п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Индикатор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достижения цели/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непосредственный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(наименование)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измерения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grid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Значения индикатора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достижения цели/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непосредственного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результата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Обоснование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отклонений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значений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индикатора/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непосредственного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результата на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конец отчетного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года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808375"/>
                  </a:ext>
                </a:extLst>
              </a:tr>
              <a:tr h="291306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год,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предшествующий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отчетному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отчетный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610108"/>
                  </a:ext>
                </a:extLst>
              </a:tr>
              <a:tr h="305906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684675"/>
                  </a:ext>
                </a:extLst>
              </a:tr>
              <a:tr h="32360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Процент расчищенных автомобильных дорог в зимнее время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%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Автомобильные дороги расчищены в полном объеме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840661"/>
                  </a:ext>
                </a:extLst>
              </a:tr>
              <a:tr h="32360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Выполнена проектно-сметная документация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%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Работы не выполнялись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041991"/>
                  </a:ext>
                </a:extLst>
              </a:tr>
              <a:tr h="32444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gridSpan="6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«Строительство, реконструкция и капитальный ремонт объектов образования Дальнеконстантиновского муниципального округа Нижегородской области»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881463"/>
                  </a:ext>
                </a:extLst>
              </a:tr>
              <a:tr h="32360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Количество дополнительно введенных учебных мест п.ст. Суроватиха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мест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050355"/>
                  </a:ext>
                </a:extLst>
              </a:tr>
              <a:tr h="15770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7625" marR="47625" marT="0" marB="0" anchor="ctr">
                    <a:noFill/>
                  </a:tcPr>
                </a:tc>
                <a:tc gridSpan="5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программой»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779508"/>
                  </a:ext>
                </a:extLst>
              </a:tr>
              <a:tr h="32360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Объем выполненных мероприятий и показателей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%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Мероприятия выполнены в полном объеме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921191"/>
                  </a:ext>
                </a:extLst>
              </a:tr>
              <a:tr h="32444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gridSpan="6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«Приобретение жилых помещений для предоставления гражданам, утратившим жилые помещения в результате пожара, по договорам социального найма, в Дальнеконстантиновском муниципальном округе»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653542"/>
                  </a:ext>
                </a:extLst>
              </a:tr>
              <a:tr h="65542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Количество приобретенных жилых помещений гражданам для предоставления по договору социального найма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Жил. пом.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Жилые помещения не приобретались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134029"/>
                  </a:ext>
                </a:extLst>
              </a:tr>
              <a:tr h="15770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gridSpan="5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«Ремонт жилья детям-сиротам»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526199"/>
                  </a:ext>
                </a:extLst>
              </a:tr>
              <a:tr h="48951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Количество отремонтированных жилых помещений, закрепленных за детьми-сиротами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Жил. пом.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Отремонтировано жилое помещение в с.Татарское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321980"/>
                  </a:ext>
                </a:extLst>
              </a:tr>
              <a:tr h="15770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gridSpan="6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системы водоснабжения и водоотведения»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284892"/>
                  </a:ext>
                </a:extLst>
              </a:tr>
              <a:tr h="32360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Выполнены мероприятия, связанные с ремонтом и заменой систем водоснабжения и водоотведения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мероприятие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37361"/>
                  </a:ext>
                </a:extLst>
              </a:tr>
              <a:tr h="15770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Выполнены сопутствующие мероприятия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%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Мероприятия выполнены в полном объеме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100658"/>
                  </a:ext>
                </a:extLst>
              </a:tr>
              <a:tr h="15770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Выполнены мероприятия по лицензированию источников водоснабжения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%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606144"/>
                  </a:ext>
                </a:extLst>
              </a:tr>
              <a:tr h="32360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gridSpan="6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комфортной городской среды на территории Дальнеконстантиновского муниципального округа в рамках ГП «Формирование современной городской среды на территории Нижегородской области»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647439"/>
                  </a:ext>
                </a:extLst>
              </a:tr>
              <a:tr h="44060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Количество благоустроенных общественных пространств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территория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Выполнено благоустройство сквера в с.Богоявление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045061"/>
                  </a:ext>
                </a:extLst>
              </a:tr>
              <a:tr h="44060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Количество отремонтированных дворовых территорий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территория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Выполнен ремонт 4-х дворовых территорий в р.п.Д-Константиново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111746"/>
                  </a:ext>
                </a:extLst>
              </a:tr>
              <a:tr h="44060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Количество общественных территорий, в отношении которых выполнены мероприятия по содержанию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Ед.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Денежные средства не выделены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66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626548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192583" y="302167"/>
            <a:ext cx="5066720" cy="8772417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4ED9D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24479" y="351623"/>
            <a:ext cx="1897603" cy="8722961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98000">
                <a:srgbClr val="4ED9D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5" name="Прямоугольник 4"/>
          <p:cNvSpPr/>
          <p:nvPr/>
        </p:nvSpPr>
        <p:spPr>
          <a:xfrm>
            <a:off x="135918" y="155874"/>
            <a:ext cx="6461434" cy="87907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solidFill>
                  <a:schemeClr val="bg1"/>
                </a:solidFill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/>
              <a:t> </a:t>
            </a:r>
            <a:r>
              <a:rPr lang="ru-RU" sz="1700" b="1">
                <a:solidFill>
                  <a:schemeClr val="bg1"/>
                </a:solidFill>
              </a:rPr>
              <a:t>«Повышение качества жизни населения Дальнеконстантиновского муниципального округа Нижегородской области»</a:t>
            </a:r>
            <a:endParaRPr lang="ru-RU" sz="17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8DAB088C-2A19-EA6F-AE82-A77D057A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6514" y="8693380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38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EF72994-9C06-D8F8-A3CC-5A1020201518}"/>
              </a:ext>
            </a:extLst>
          </p:cNvPr>
          <p:cNvCxnSpPr/>
          <p:nvPr/>
        </p:nvCxnSpPr>
        <p:spPr>
          <a:xfrm>
            <a:off x="210273" y="1034950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12C7390-B676-8277-2837-CA5BC491FB86}"/>
              </a:ext>
            </a:extLst>
          </p:cNvPr>
          <p:cNvSpPr txBox="1"/>
          <p:nvPr/>
        </p:nvSpPr>
        <p:spPr>
          <a:xfrm>
            <a:off x="5258931" y="1012594"/>
            <a:ext cx="1412776" cy="402022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1000" b="1" i="1">
                <a:solidFill>
                  <a:srgbClr val="FF7C8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Продолжение</a:t>
            </a:r>
          </a:p>
          <a:p>
            <a:pPr algn="r"/>
            <a:endParaRPr lang="ru-RU" sz="1000" b="1" i="1">
              <a:solidFill>
                <a:srgbClr val="FF7C8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91EC168-C114-7459-1BDB-6A712173A5AC}"/>
              </a:ext>
            </a:extLst>
          </p:cNvPr>
          <p:cNvSpPr/>
          <p:nvPr/>
        </p:nvSpPr>
        <p:spPr>
          <a:xfrm>
            <a:off x="165197" y="1119528"/>
            <a:ext cx="6527605" cy="309689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/>
              <a:t>Основные индикаторы программы/непосредственные результаты</a:t>
            </a:r>
            <a:endParaRPr lang="ru-RU" sz="1400" b="1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F1CDA0B1-9F7F-6140-7493-5494562AE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089028"/>
              </p:ext>
            </p:extLst>
          </p:nvPr>
        </p:nvGraphicFramePr>
        <p:xfrm>
          <a:off x="192583" y="1555804"/>
          <a:ext cx="6552485" cy="4635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356">
                  <a:extLst>
                    <a:ext uri="{9D8B030D-6E8A-4147-A177-3AD203B41FA5}">
                      <a16:colId xmlns:a16="http://schemas.microsoft.com/office/drawing/2014/main" val="186254540"/>
                    </a:ext>
                  </a:extLst>
                </a:gridCol>
                <a:gridCol w="2409429">
                  <a:extLst>
                    <a:ext uri="{9D8B030D-6E8A-4147-A177-3AD203B41FA5}">
                      <a16:colId xmlns:a16="http://schemas.microsoft.com/office/drawing/2014/main" val="647555924"/>
                    </a:ext>
                  </a:extLst>
                </a:gridCol>
                <a:gridCol w="531063">
                  <a:extLst>
                    <a:ext uri="{9D8B030D-6E8A-4147-A177-3AD203B41FA5}">
                      <a16:colId xmlns:a16="http://schemas.microsoft.com/office/drawing/2014/main" val="377279711"/>
                    </a:ext>
                  </a:extLst>
                </a:gridCol>
                <a:gridCol w="647760">
                  <a:extLst>
                    <a:ext uri="{9D8B030D-6E8A-4147-A177-3AD203B41FA5}">
                      <a16:colId xmlns:a16="http://schemas.microsoft.com/office/drawing/2014/main" val="989731881"/>
                    </a:ext>
                  </a:extLst>
                </a:gridCol>
                <a:gridCol w="711413">
                  <a:extLst>
                    <a:ext uri="{9D8B030D-6E8A-4147-A177-3AD203B41FA5}">
                      <a16:colId xmlns:a16="http://schemas.microsoft.com/office/drawing/2014/main" val="1008933195"/>
                    </a:ext>
                  </a:extLst>
                </a:gridCol>
                <a:gridCol w="308846">
                  <a:extLst>
                    <a:ext uri="{9D8B030D-6E8A-4147-A177-3AD203B41FA5}">
                      <a16:colId xmlns:a16="http://schemas.microsoft.com/office/drawing/2014/main" val="301992448"/>
                    </a:ext>
                  </a:extLst>
                </a:gridCol>
                <a:gridCol w="1514618">
                  <a:extLst>
                    <a:ext uri="{9D8B030D-6E8A-4147-A177-3AD203B41FA5}">
                      <a16:colId xmlns:a16="http://schemas.microsoft.com/office/drawing/2014/main" val="465708568"/>
                    </a:ext>
                  </a:extLst>
                </a:gridCol>
              </a:tblGrid>
              <a:tr h="579118"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п/п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Индикатор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достижения цели/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непосредственный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(наименование)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измерения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grid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Значения индикатора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достижения цели/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непосредственного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результата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Обоснование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отклонений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значений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индикатора/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непосредственного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результата на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конец отчетного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года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808375"/>
                  </a:ext>
                </a:extLst>
              </a:tr>
              <a:tr h="285976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год,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предшествующий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отчетному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отчетный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610108"/>
                  </a:ext>
                </a:extLst>
              </a:tr>
              <a:tr h="300308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28" marR="43528" marT="0" marB="0" anchor="ctr">
                    <a:noFill/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684675"/>
                  </a:ext>
                </a:extLst>
              </a:tr>
              <a:tr h="20841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gridSpan="6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«Комплексное развитие сельских территорий»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5569"/>
                  </a:ext>
                </a:extLst>
              </a:tr>
              <a:tr h="64342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Объем ввода жилья, предоставляемого гражданам Российской Федерации, проживающим на сельских территориях, по договору найма жилого помещения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м2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72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734954"/>
                  </a:ext>
                </a:extLst>
              </a:tr>
              <a:tr h="31768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Объем выполненных сопутствующих мероприятий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%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Мероприятия выполнены в полном объеме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795830"/>
                  </a:ext>
                </a:extLst>
              </a:tr>
              <a:tr h="31768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Количество благоустроенных сельских территорий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территория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Благоустроено 8 территорий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446404"/>
                  </a:ext>
                </a:extLst>
              </a:tr>
              <a:tr h="20841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gridSpan="6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 Развитие системы обращения с отходами производства и потребления"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559713"/>
                  </a:ext>
                </a:extLst>
              </a:tr>
              <a:tr h="48055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Проведено мероприятий по экологическому просвещению и образованию населения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мероприятия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Мероприятия выполнены в полном объеме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402602"/>
                  </a:ext>
                </a:extLst>
              </a:tr>
              <a:tr h="48055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Количество закупленных контейнеров/бункеров для установки в местах (площадках) накопления ТКО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Ед.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41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098878"/>
                  </a:ext>
                </a:extLst>
              </a:tr>
              <a:tr h="48055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Количество обустроенных в соответствии с санитарными требованиями</a:t>
                      </a: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мест (площадок) накопления ТКО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Ед.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77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065464"/>
                  </a:ext>
                </a:extLst>
              </a:tr>
              <a:tr h="31768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Количество ликвидированных несанкционированных свалок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Ед.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Ликвидирована свалка в с.Помра</a:t>
                      </a:r>
                      <a:endParaRPr lang="ru-RU" sz="8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64192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7E052E-127A-A7DA-968F-2445D0D6EE75}"/>
              </a:ext>
            </a:extLst>
          </p:cNvPr>
          <p:cNvPicPr/>
          <p:nvPr/>
        </p:nvPicPr>
        <p:blipFill>
          <a:blip r:embed="rId3"/>
          <a:srcRect l="45057" t="19040" r="37306" b="62320"/>
          <a:stretch>
            <a:fillRect/>
          </a:stretch>
        </p:blipFill>
        <p:spPr bwMode="auto">
          <a:xfrm>
            <a:off x="368418" y="6882899"/>
            <a:ext cx="3249659" cy="1425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73171F-A094-D4C8-222F-4A6DF19F7149}"/>
              </a:ext>
            </a:extLst>
          </p:cNvPr>
          <p:cNvPicPr/>
          <p:nvPr/>
        </p:nvPicPr>
        <p:blipFill>
          <a:blip r:embed="rId4"/>
          <a:srcRect l="12735" t="12264" r="7307"/>
          <a:stretch>
            <a:fillRect/>
          </a:stretch>
        </p:blipFill>
        <p:spPr bwMode="auto">
          <a:xfrm>
            <a:off x="3722709" y="6556218"/>
            <a:ext cx="2874643" cy="179242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8893088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151415" y="168363"/>
            <a:ext cx="5301208" cy="114068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solidFill>
                  <a:schemeClr val="bg1"/>
                </a:solidFill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/>
              <a:t> </a:t>
            </a:r>
            <a:r>
              <a:rPr lang="ru-RU" sz="1700" b="1">
                <a:solidFill>
                  <a:schemeClr val="bg1"/>
                </a:solidFill>
              </a:rPr>
              <a:t>«Развитие агропромышленного комплекса Дальнеконстантиновского муниципального округа Нижегородской области»</a:t>
            </a:r>
            <a:endParaRPr lang="ru-RU" sz="17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89395" y="2446853"/>
            <a:ext cx="6610028" cy="793377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>
              <a:tabLst>
                <a:tab pos="184724"/>
              </a:tabLst>
            </a:pPr>
            <a:r>
              <a:rPr lang="ru-RU" sz="11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ЦЕЛИ ПРОГРАММЫ </a:t>
            </a:r>
          </a:p>
          <a:p>
            <a:pPr algn="just">
              <a:tabLst>
                <a:tab pos="184724"/>
              </a:tabLst>
            </a:pPr>
            <a:endParaRPr lang="ru-RU" sz="200" b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  <a:p>
            <a:r>
              <a:rPr lang="ru-RU" sz="1100"/>
              <a:t>1. Развитие производственно-финансовой деятельности организаций агропромышленного комплекса;</a:t>
            </a:r>
          </a:p>
          <a:p>
            <a:r>
              <a:rPr lang="ru-RU" sz="1100"/>
              <a:t>2. Создание условий для устойчивого развития сельских территорий;</a:t>
            </a:r>
          </a:p>
          <a:p>
            <a:r>
              <a:rPr lang="ru-RU" sz="1100"/>
              <a:t>3. Обеспечение создания условий для реализации муниципальной программы</a:t>
            </a:r>
            <a:endParaRPr lang="ru-RU" sz="1100">
              <a:solidFill>
                <a:srgbClr val="FFFF0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itchFamily="18" charset="0"/>
            </a:endParaRP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39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45415" y="3479310"/>
            <a:ext cx="693437" cy="255828"/>
          </a:xfrm>
          <a:prstGeom prst="rect">
            <a:avLst/>
          </a:prstGeom>
          <a:noFill/>
        </p:spPr>
        <p:txBody>
          <a:bodyPr wrap="none" lIns="93334" tIns="46667" rIns="93334" bIns="46667" rtlCol="0">
            <a:spAutoFit/>
          </a:bodyPr>
          <a:lstStyle/>
          <a:p>
            <a:r>
              <a:rPr lang="ru-RU" sz="105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25630"/>
              </p:ext>
            </p:extLst>
          </p:nvPr>
        </p:nvGraphicFramePr>
        <p:xfrm>
          <a:off x="206159" y="3784173"/>
          <a:ext cx="6410286" cy="344885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0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1605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Утвержденные бюджетные назначения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Исполнено за 2025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900" b="0" i="1">
                        <a:solidFill>
                          <a:schemeClr val="bg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49">
                <a:tc>
                  <a:txBody>
                    <a:bodyPr vert="horz" wrap="square"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МП «Развитие агропромышленного комплекса Дальнеконстантиновского муниципального округа Нижегородской области»,</a:t>
                      </a:r>
                      <a:r>
                        <a:rPr lang="ru-RU" sz="1000" b="1"/>
                        <a:t>   </a:t>
                      </a:r>
                      <a:r>
                        <a:rPr lang="ru-RU" sz="950" b="1" kern="120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ВСЕГО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50" b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в том числе подпрограммы: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156 704 991,72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156 657 993,33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DejaVu Sans"/>
                        </a:rPr>
                        <a:t>100,0%</a:t>
                      </a:r>
                    </a:p>
                    <a:p>
                      <a:pPr algn="r" fontAlgn="b">
                        <a:buNone/>
                      </a:pP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DejaVu Sans"/>
                      </a:endParaRPr>
                    </a:p>
                    <a:p>
                      <a:pPr algn="r" fontAlgn="b">
                        <a:buNone/>
                      </a:pP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858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«Развитие сельского хозяйства, пищевой и перерабатывающей промышленности Дальнеконстантиновского муниципального округа Нижегородской области»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147 584 291,72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147 542 720,72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DejaVu Sans"/>
                        </a:rPr>
                        <a:t>100,0%</a:t>
                      </a:r>
                    </a:p>
                    <a:p>
                      <a:pPr algn="r" fontAlgn="b">
                        <a:buNone/>
                      </a:pP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DejaVu Sans"/>
                      </a:endParaRPr>
                    </a:p>
                    <a:p>
                      <a:pPr algn="r" fontAlgn="b">
                        <a:buNone/>
                      </a:pP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5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"Обеспечение реализации муниципальной программы"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8 688 800,00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8 688 800,00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DejaVu Sans"/>
                        </a:rPr>
                        <a:t>100,0%</a:t>
                      </a:r>
                    </a:p>
                    <a:p>
                      <a:pPr algn="r" fontAlgn="b">
                        <a:buNone/>
                      </a:pP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DejaVu San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546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"Эпизоотическое благополучие"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431 900,00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426 472,61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b">
                        <a:buNone/>
                      </a:pPr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DejaVu Sans"/>
                        </a:rPr>
                        <a:t>98,7%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292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292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5A7981-C860-73AE-4D51-1EDD79925B43}"/>
              </a:ext>
            </a:extLst>
          </p:cNvPr>
          <p:cNvSpPr/>
          <p:nvPr/>
        </p:nvSpPr>
        <p:spPr>
          <a:xfrm>
            <a:off x="164969" y="1743140"/>
            <a:ext cx="6622774" cy="570239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>
              <a:tabLst>
                <a:tab pos="184724"/>
              </a:tabLst>
            </a:pPr>
            <a:r>
              <a:rPr lang="ru-RU" sz="105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ОТВЕТСТВЕННЫЙ ИСПОЛНИТЕЛЬ ПРОГРАММЫ </a:t>
            </a:r>
          </a:p>
          <a:p>
            <a:pPr algn="just">
              <a:tabLst>
                <a:tab pos="184724"/>
              </a:tabLst>
            </a:pPr>
            <a:r>
              <a:rPr lang="ru-RU" sz="105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сельского хозяйства администрации Дальнеконстантиновского муниципального округа Нижегородской области</a:t>
            </a:r>
            <a:endParaRPr lang="ru-RU" sz="1050"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E6835E5-AB6C-23AE-0F9F-80CBACB12963}"/>
              </a:ext>
            </a:extLst>
          </p:cNvPr>
          <p:cNvCxnSpPr/>
          <p:nvPr/>
        </p:nvCxnSpPr>
        <p:spPr>
          <a:xfrm>
            <a:off x="206159" y="1475656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review-image" descr="http://agro-new.ru/wp-content/uploads/2012/11/SH_kolos.jpg?7a7d10">
            <a:hlinkClick r:id="rId4" tgtFrame="&quot;_blank&quot;"/>
            <a:extLst>
              <a:ext uri="{FF2B5EF4-FFF2-40B4-BE49-F238E27FC236}">
                <a16:creationId xmlns:a16="http://schemas.microsoft.com/office/drawing/2014/main" id="{D2D226C8-9AC3-AF07-168D-2F5A56E5CA5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505831" y="347262"/>
            <a:ext cx="1046938" cy="86571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preview-image" descr="http://fb.ru/misc/i/gallery/41305/1194435.jpg">
            <a:hlinkClick r:id="rId6" tgtFrame="&quot;_blank&quot;"/>
            <a:extLst>
              <a:ext uri="{FF2B5EF4-FFF2-40B4-BE49-F238E27FC236}">
                <a16:creationId xmlns:a16="http://schemas.microsoft.com/office/drawing/2014/main" id="{20BBEF88-84D0-CF21-37DC-B6A80B3E23B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 flipH="1">
            <a:off x="2366159" y="7668344"/>
            <a:ext cx="2088231" cy="99177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" name="preview-image" descr="http://www.psudoterad.ru/img/picture/Nov/21/a235db81c449211e79626ac9d06afb40/6.jpg">
            <a:hlinkClick r:id="rId8" tgtFrame="&quot;_blank&quot;"/>
            <a:extLst>
              <a:ext uri="{FF2B5EF4-FFF2-40B4-BE49-F238E27FC236}">
                <a16:creationId xmlns:a16="http://schemas.microsoft.com/office/drawing/2014/main" id="{40C79532-A2F4-9588-DFE2-C285EEEDFD0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4715624" y="7326705"/>
            <a:ext cx="1737712" cy="138525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07767622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325279" y="487831"/>
            <a:ext cx="6282171" cy="2211961"/>
          </a:xfrm>
          <a:prstGeom prst="rect">
            <a:avLst/>
          </a:prstGeom>
        </p:spPr>
        <p:txBody>
          <a:bodyPr wrap="square" lIns="0" tIns="42332" rIns="0" bIns="42332" numCol="1" spcCol="216000" anchor="ctr" anchorCtr="1"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1700" i="1">
                <a:solidFill>
                  <a:schemeClr val="bg1"/>
                </a:solidFill>
              </a:rPr>
              <a:t>	</a:t>
            </a:r>
            <a:r>
              <a:rPr lang="ru-RU" sz="1800" b="1">
                <a:solidFill>
                  <a:schemeClr val="bg1"/>
                </a:solidFill>
              </a:rPr>
              <a:t>- это схема доходов и расходов определённого объекта (семьи, бизнеса, организации, государства, муниципального образования и т.д.), устанавливаемая на определённый период времени . </a:t>
            </a:r>
          </a:p>
          <a:p>
            <a:pPr algn="ctr"/>
            <a:endParaRPr lang="en-US" sz="900" b="1">
              <a:solidFill>
                <a:schemeClr val="bg1"/>
              </a:solidFill>
            </a:endParaRPr>
          </a:p>
          <a:p>
            <a:pPr algn="ctr"/>
            <a:r>
              <a:rPr lang="ru-RU" b="1">
                <a:solidFill>
                  <a:schemeClr val="bg1"/>
                </a:solidFill>
              </a:rPr>
              <a:t>СТРУКТУРА МУНИЦИПАЛЬНОГО БЮДЖЕТА</a:t>
            </a:r>
            <a:endParaRPr lang="ru-RU" sz="1800" b="1">
              <a:solidFill>
                <a:schemeClr val="bg1"/>
              </a:solidFill>
            </a:endParaRPr>
          </a:p>
          <a:p>
            <a:pPr algn="just"/>
            <a:endParaRPr lang="ru-RU" altLang="ru-RU" sz="1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/>
            <a:r>
              <a:rPr lang="ru-RU" sz="1400" i="1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ru-RU"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  <a:r>
              <a:rPr lang="ru-RU" altLang="ru-RU"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ru-RU" sz="110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673" y="224366"/>
            <a:ext cx="5984041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i="1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ru-RU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ЧТО ТАКОЕ БЮДЖЕТ</a:t>
            </a:r>
            <a:endParaRPr lang="ru-RU" sz="4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4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807E00F-E5A9-B7D0-09F2-7910A2684852}"/>
              </a:ext>
            </a:extLst>
          </p:cNvPr>
          <p:cNvSpPr/>
          <p:nvPr/>
        </p:nvSpPr>
        <p:spPr>
          <a:xfrm>
            <a:off x="96437" y="4067944"/>
            <a:ext cx="3332564" cy="209437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  <a:p>
            <a:pPr algn="ctr"/>
            <a:endParaRPr lang="ru-RU" sz="1600" b="1">
              <a:solidFill>
                <a:schemeClr val="bg1"/>
              </a:solidFill>
            </a:endParaRPr>
          </a:p>
          <a:p>
            <a:pPr algn="ctr"/>
            <a:endParaRPr lang="en-US" sz="1400" b="1">
              <a:solidFill>
                <a:schemeClr val="bg1"/>
              </a:solidFill>
            </a:endParaRPr>
          </a:p>
          <a:p>
            <a:pPr algn="ctr"/>
            <a:endParaRPr lang="en-US" sz="1400" b="1">
              <a:solidFill>
                <a:schemeClr val="bg1"/>
              </a:solidFill>
            </a:endParaRPr>
          </a:p>
          <a:p>
            <a:pPr algn="ctr"/>
            <a:r>
              <a:rPr lang="ru-RU" sz="1400" b="1">
                <a:solidFill>
                  <a:schemeClr val="bg1"/>
                </a:solidFill>
              </a:rPr>
              <a:t>МУНИЦИПАЛЬНЫЕ</a:t>
            </a:r>
            <a:r>
              <a:rPr lang="ru-RU" sz="1300" b="1">
                <a:solidFill>
                  <a:schemeClr val="bg1"/>
                </a:solidFill>
              </a:rPr>
              <a:t> </a:t>
            </a:r>
            <a:r>
              <a:rPr lang="ru-RU" sz="1400" b="1">
                <a:solidFill>
                  <a:schemeClr val="bg1"/>
                </a:solidFill>
              </a:rPr>
              <a:t>ДОХОДЫ</a:t>
            </a:r>
            <a:r>
              <a:rPr lang="ru-RU" sz="1300" b="1">
                <a:solidFill>
                  <a:schemeClr val="bg1"/>
                </a:solidFill>
              </a:rPr>
              <a:t> </a:t>
            </a:r>
            <a:endParaRPr lang="en-US" sz="1300" b="1">
              <a:solidFill>
                <a:schemeClr val="bg1"/>
              </a:solidFill>
            </a:endParaRPr>
          </a:p>
          <a:p>
            <a:pPr algn="ctr"/>
            <a:endParaRPr lang="ru-RU" sz="1300" b="1">
              <a:solidFill>
                <a:schemeClr val="bg1"/>
              </a:solidFill>
            </a:endParaRPr>
          </a:p>
          <a:p>
            <a:pPr algn="just"/>
            <a:r>
              <a:rPr lang="ru-RU" sz="1400" b="1">
                <a:solidFill>
                  <a:schemeClr val="bg1"/>
                </a:solidFill>
              </a:rPr>
              <a:t>это денежные средства, поступающие в безвозмездном и безвозвратном порядке в соответствии с законодательством Российской Федерации в распоряжение органов местного самоуправления:  </a:t>
            </a:r>
          </a:p>
          <a:p>
            <a:pPr algn="ctr"/>
            <a:r>
              <a:rPr lang="ru-RU" sz="1400" b="1" i="0" u="sng" strike="noStrike" baseline="0">
                <a:solidFill>
                  <a:schemeClr val="bg1"/>
                </a:solidFill>
              </a:rPr>
              <a:t>Налоговые доходы </a:t>
            </a:r>
          </a:p>
          <a:p>
            <a:pPr algn="just"/>
            <a:r>
              <a:rPr lang="ru-RU" sz="1300" b="0" i="0" u="none" strike="noStrike" baseline="0">
                <a:solidFill>
                  <a:schemeClr val="bg1"/>
                </a:solidFill>
              </a:rPr>
              <a:t>Поступления от уплаты налогов, установленных НК РФ (налог на доходы физических лиц, налог на имущество физических лиц, акцизы, земельный налог и другие)</a:t>
            </a:r>
          </a:p>
          <a:p>
            <a:pPr algn="ctr"/>
            <a:r>
              <a:rPr lang="ru-RU" sz="1400" b="1" u="sng">
                <a:solidFill>
                  <a:schemeClr val="bg1"/>
                </a:solidFill>
              </a:rPr>
              <a:t>Неналоговые доходы</a:t>
            </a:r>
            <a:r>
              <a:rPr lang="ru-RU" sz="1400" b="1" i="0" u="sng" strike="noStrike" baseline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1300">
                <a:solidFill>
                  <a:schemeClr val="bg1"/>
                </a:solidFill>
              </a:rPr>
              <a:t>-</a:t>
            </a:r>
            <a:r>
              <a:rPr lang="ru-RU" sz="1300" b="0" i="0" u="none" strike="noStrike" baseline="0">
                <a:solidFill>
                  <a:schemeClr val="bg1"/>
                </a:solidFill>
              </a:rPr>
              <a:t>доходы от продажи и использования имущества, находящегося в </a:t>
            </a:r>
            <a:r>
              <a:rPr lang="ru-RU" sz="1300">
                <a:solidFill>
                  <a:schemeClr val="bg1"/>
                </a:solidFill>
              </a:rPr>
              <a:t>муниципальной </a:t>
            </a:r>
            <a:r>
              <a:rPr lang="ru-RU" sz="1300" b="0" i="0" u="none" strike="noStrike" baseline="0">
                <a:solidFill>
                  <a:schemeClr val="bg1"/>
                </a:solidFill>
              </a:rPr>
              <a:t>собственности, от продажи земли и нематериальных активов;</a:t>
            </a:r>
          </a:p>
          <a:p>
            <a:pPr algn="just"/>
            <a:r>
              <a:rPr lang="ru-RU" sz="1300" b="0" i="0" u="none" strike="noStrike" baseline="0">
                <a:solidFill>
                  <a:schemeClr val="bg1"/>
                </a:solidFill>
              </a:rPr>
              <a:t>-административные платежи и сборы;</a:t>
            </a:r>
          </a:p>
          <a:p>
            <a:pPr algn="just"/>
            <a:r>
              <a:rPr lang="ru-RU" sz="1300" b="0" i="0" u="none" strike="noStrike" baseline="0">
                <a:solidFill>
                  <a:schemeClr val="bg1"/>
                </a:solidFill>
              </a:rPr>
              <a:t>-штрафные санкции, возмещение ущерба и прочие</a:t>
            </a:r>
          </a:p>
          <a:p>
            <a:pPr algn="ctr"/>
            <a:r>
              <a:rPr lang="ru-RU" sz="1400" b="1" i="0" u="sng" strike="noStrike" baseline="0">
                <a:solidFill>
                  <a:schemeClr val="bg1"/>
                </a:solidFill>
              </a:rPr>
              <a:t>Безвозмездные поступления </a:t>
            </a:r>
          </a:p>
          <a:p>
            <a:pPr algn="just"/>
            <a:r>
              <a:rPr lang="ru-RU" sz="1300" b="0" i="0" u="none" strike="noStrike" baseline="0">
                <a:solidFill>
                  <a:schemeClr val="bg1"/>
                </a:solidFill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</a:t>
            </a:r>
            <a:r>
              <a:rPr lang="ru-RU" sz="1300">
                <a:solidFill>
                  <a:schemeClr val="bg1"/>
                </a:solidFill>
              </a:rPr>
              <a:t>                                                                       </a:t>
            </a:r>
          </a:p>
          <a:p>
            <a:pPr algn="ctr"/>
            <a:endParaRPr lang="ru-RU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D2681A4-30A9-C90B-58BC-834DFB8CEA0C}"/>
              </a:ext>
            </a:extLst>
          </p:cNvPr>
          <p:cNvSpPr/>
          <p:nvPr/>
        </p:nvSpPr>
        <p:spPr>
          <a:xfrm>
            <a:off x="3284983" y="4211960"/>
            <a:ext cx="3476580" cy="252642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ru-RU" sz="160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600" b="1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en-US" sz="1400" b="1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en-US" sz="1400" b="1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ru-RU" sz="1400" b="1">
                <a:solidFill>
                  <a:schemeClr val="bg1"/>
                </a:solidFill>
              </a:rPr>
              <a:t>МУНИЦИПАЛЬНЫЕ РАСХОДЫ</a:t>
            </a:r>
            <a:r>
              <a:rPr lang="ru-RU" sz="1200" b="1">
                <a:solidFill>
                  <a:schemeClr val="bg1"/>
                </a:solidFill>
              </a:rPr>
              <a:t> </a:t>
            </a:r>
          </a:p>
          <a:p>
            <a:pPr algn="just">
              <a:lnSpc>
                <a:spcPct val="95000"/>
              </a:lnSpc>
            </a:pPr>
            <a:endParaRPr lang="en-US" sz="1400">
              <a:solidFill>
                <a:schemeClr val="bg1"/>
              </a:solidFill>
            </a:endParaRPr>
          </a:p>
          <a:p>
            <a:pPr algn="just">
              <a:lnSpc>
                <a:spcPct val="95000"/>
              </a:lnSpc>
            </a:pPr>
            <a:r>
              <a:rPr lang="ru-RU" sz="1400" b="1">
                <a:solidFill>
                  <a:schemeClr val="bg1"/>
                </a:solidFill>
              </a:rPr>
              <a:t>это экономические отношения, возникающие в связи с распределением фонда денежных средств муниципалитета и его использование по отраслевому, целевому и территориальному назначению. </a:t>
            </a:r>
          </a:p>
          <a:p>
            <a:pPr algn="just">
              <a:lnSpc>
                <a:spcPct val="95000"/>
              </a:lnSpc>
            </a:pPr>
            <a:r>
              <a:rPr lang="ru-RU" sz="1400">
                <a:solidFill>
                  <a:schemeClr val="bg1"/>
                </a:solidFill>
              </a:rPr>
              <a:t>Расходная часть охватывает всю экономику, так как муниципалитет учитывает экономические интересы общества в целом. </a:t>
            </a:r>
          </a:p>
          <a:p>
            <a:pPr algn="just">
              <a:lnSpc>
                <a:spcPct val="95000"/>
              </a:lnSpc>
            </a:pPr>
            <a:r>
              <a:rPr lang="ru-RU" sz="1400">
                <a:solidFill>
                  <a:schemeClr val="bg1"/>
                </a:solidFill>
              </a:rPr>
              <a:t>На величину и структуру расходов бюджета влияют множество факторов: </a:t>
            </a:r>
          </a:p>
          <a:p>
            <a:pPr>
              <a:lnSpc>
                <a:spcPct val="95000"/>
              </a:lnSpc>
            </a:pPr>
            <a:r>
              <a:rPr lang="ru-RU" sz="1400">
                <a:solidFill>
                  <a:schemeClr val="bg1"/>
                </a:solidFill>
              </a:rPr>
              <a:t>муниципальное устройство, внешняя и внутренняя политика муниципалитета, общий уровень экономики, уровень благосостояния населения, размер муниципального сектора в экономике и многие другие факторы. </a:t>
            </a:r>
          </a:p>
          <a:p>
            <a:pPr algn="ctr">
              <a:lnSpc>
                <a:spcPct val="95000"/>
              </a:lnSpc>
            </a:pPr>
            <a:r>
              <a:rPr lang="ru-RU" sz="1400" b="1" i="0" u="sng" strike="noStrike" baseline="0">
                <a:solidFill>
                  <a:schemeClr val="bg1"/>
                </a:solidFill>
              </a:rPr>
              <a:t>Социальные расходы</a:t>
            </a:r>
          </a:p>
          <a:p>
            <a:pPr algn="just">
              <a:lnSpc>
                <a:spcPct val="95000"/>
              </a:lnSpc>
            </a:pPr>
            <a:r>
              <a:rPr lang="ru-RU" sz="1400" b="0" i="0" u="none" strike="noStrike" baseline="0">
                <a:solidFill>
                  <a:schemeClr val="bg1"/>
                </a:solidFill>
              </a:rPr>
              <a:t>-расходы социального характера, к которым относятся расходы на образование, здравоохранение, культуру, социальную политику, физкультуру и спорт</a:t>
            </a:r>
          </a:p>
          <a:p>
            <a:pPr algn="ctr">
              <a:lnSpc>
                <a:spcPct val="95000"/>
              </a:lnSpc>
            </a:pPr>
            <a:r>
              <a:rPr lang="ru-RU" sz="1400" b="1" i="0" u="sng" strike="noStrike" baseline="0">
                <a:solidFill>
                  <a:schemeClr val="bg1"/>
                </a:solidFill>
              </a:rPr>
              <a:t>Другие расходы</a:t>
            </a:r>
          </a:p>
          <a:p>
            <a:pPr algn="just">
              <a:lnSpc>
                <a:spcPct val="95000"/>
              </a:lnSpc>
            </a:pPr>
            <a:r>
              <a:rPr lang="ru-RU" sz="1400" b="0" i="0" u="none" strike="noStrike" baseline="0">
                <a:solidFill>
                  <a:schemeClr val="bg1"/>
                </a:solidFill>
              </a:rPr>
              <a:t>-расходы на жилищно-коммунальное хозяйство, общегосударственные вопросы, охрану окружающей среды, обслуживание муниципального долга и другие</a:t>
            </a:r>
            <a:endParaRPr lang="ru-RU" sz="1400" b="1">
              <a:solidFill>
                <a:schemeClr val="bg1"/>
              </a:solidFill>
            </a:endParaRPr>
          </a:p>
          <a:p>
            <a:pPr algn="just">
              <a:lnSpc>
                <a:spcPct val="95000"/>
              </a:lnSpc>
            </a:pPr>
            <a:r>
              <a:rPr lang="ru-RU" sz="1600">
                <a:solidFill>
                  <a:schemeClr val="bg1"/>
                </a:solidFill>
              </a:rPr>
              <a:t>                                  </a:t>
            </a:r>
            <a:r>
              <a:rPr lang="ru-RU">
                <a:solidFill>
                  <a:schemeClr val="bg1"/>
                </a:solidFill>
              </a:rPr>
              <a:t>                                       </a:t>
            </a:r>
          </a:p>
          <a:p>
            <a:pPr algn="ctr">
              <a:lnSpc>
                <a:spcPct val="95000"/>
              </a:lnSpc>
            </a:pPr>
            <a:endParaRPr lang="ru-RU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2CBE338-B3C1-CBC0-F87F-40D991C1D854}"/>
              </a:ext>
            </a:extLst>
          </p:cNvPr>
          <p:cNvSpPr/>
          <p:nvPr/>
        </p:nvSpPr>
        <p:spPr>
          <a:xfrm>
            <a:off x="1198112" y="1598276"/>
            <a:ext cx="4536504" cy="35478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995BCEA-4BF3-94F8-1E21-0B09D5ACA3BE}"/>
              </a:ext>
            </a:extLst>
          </p:cNvPr>
          <p:cNvSpPr/>
          <p:nvPr/>
        </p:nvSpPr>
        <p:spPr>
          <a:xfrm>
            <a:off x="579459" y="2031859"/>
            <a:ext cx="2366520" cy="36933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6CFCD35-934D-FB72-DC17-B7BF4775F663}"/>
              </a:ext>
            </a:extLst>
          </p:cNvPr>
          <p:cNvSpPr/>
          <p:nvPr/>
        </p:nvSpPr>
        <p:spPr>
          <a:xfrm>
            <a:off x="3840013" y="2093260"/>
            <a:ext cx="2366520" cy="35478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46836609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217240" y="251520"/>
            <a:ext cx="6640760" cy="87907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solidFill>
                  <a:schemeClr val="bg1"/>
                </a:solidFill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>
                <a:solidFill>
                  <a:schemeClr val="bg1"/>
                </a:solidFill>
              </a:rPr>
              <a:t> </a:t>
            </a:r>
            <a:r>
              <a:rPr lang="ru-RU" sz="1700" b="1">
                <a:solidFill>
                  <a:schemeClr val="bg1"/>
                </a:solidFill>
              </a:rPr>
              <a:t>«Развитие агропромышленного комплекса Дальнеконстантиновского муниципального округа Нижегородской области»</a:t>
            </a:r>
            <a:endParaRPr lang="ru-RU" sz="17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40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0F51DA-19F5-BB6E-5302-3CCEB9D495B2}"/>
              </a:ext>
            </a:extLst>
          </p:cNvPr>
          <p:cNvSpPr/>
          <p:nvPr/>
        </p:nvSpPr>
        <p:spPr>
          <a:xfrm>
            <a:off x="154169" y="1331640"/>
            <a:ext cx="6527605" cy="309689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>
                <a:solidFill>
                  <a:schemeClr val="bg1"/>
                </a:solidFill>
              </a:rPr>
              <a:t>Основные индикаторы программы/непосредственные результаты</a:t>
            </a:r>
            <a:endParaRPr lang="ru-RU" sz="1400" b="1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54450EA-5927-D62F-C849-C7B47E9DBD49}"/>
              </a:ext>
            </a:extLst>
          </p:cNvPr>
          <p:cNvCxnSpPr/>
          <p:nvPr/>
        </p:nvCxnSpPr>
        <p:spPr>
          <a:xfrm>
            <a:off x="332656" y="1187624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3F34827-2080-002E-8B51-901008789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927326"/>
              </p:ext>
            </p:extLst>
          </p:nvPr>
        </p:nvGraphicFramePr>
        <p:xfrm>
          <a:off x="217240" y="1762125"/>
          <a:ext cx="6464531" cy="7105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423">
                  <a:extLst>
                    <a:ext uri="{9D8B030D-6E8A-4147-A177-3AD203B41FA5}">
                      <a16:colId xmlns:a16="http://schemas.microsoft.com/office/drawing/2014/main" val="3961733538"/>
                    </a:ext>
                  </a:extLst>
                </a:gridCol>
                <a:gridCol w="2644394">
                  <a:extLst>
                    <a:ext uri="{9D8B030D-6E8A-4147-A177-3AD203B41FA5}">
                      <a16:colId xmlns:a16="http://schemas.microsoft.com/office/drawing/2014/main" val="2641052966"/>
                    </a:ext>
                  </a:extLst>
                </a:gridCol>
                <a:gridCol w="235927">
                  <a:extLst>
                    <a:ext uri="{9D8B030D-6E8A-4147-A177-3AD203B41FA5}">
                      <a16:colId xmlns:a16="http://schemas.microsoft.com/office/drawing/2014/main" val="584150898"/>
                    </a:ext>
                  </a:extLst>
                </a:gridCol>
                <a:gridCol w="224701">
                  <a:extLst>
                    <a:ext uri="{9D8B030D-6E8A-4147-A177-3AD203B41FA5}">
                      <a16:colId xmlns:a16="http://schemas.microsoft.com/office/drawing/2014/main" val="90183143"/>
                    </a:ext>
                  </a:extLst>
                </a:gridCol>
                <a:gridCol w="758150">
                  <a:extLst>
                    <a:ext uri="{9D8B030D-6E8A-4147-A177-3AD203B41FA5}">
                      <a16:colId xmlns:a16="http://schemas.microsoft.com/office/drawing/2014/main" val="2795418621"/>
                    </a:ext>
                  </a:extLst>
                </a:gridCol>
                <a:gridCol w="717656">
                  <a:extLst>
                    <a:ext uri="{9D8B030D-6E8A-4147-A177-3AD203B41FA5}">
                      <a16:colId xmlns:a16="http://schemas.microsoft.com/office/drawing/2014/main" val="770811817"/>
                    </a:ext>
                  </a:extLst>
                </a:gridCol>
                <a:gridCol w="557929">
                  <a:extLst>
                    <a:ext uri="{9D8B030D-6E8A-4147-A177-3AD203B41FA5}">
                      <a16:colId xmlns:a16="http://schemas.microsoft.com/office/drawing/2014/main" val="2951132317"/>
                    </a:ext>
                  </a:extLst>
                </a:gridCol>
                <a:gridCol w="1138351">
                  <a:extLst>
                    <a:ext uri="{9D8B030D-6E8A-4147-A177-3AD203B41FA5}">
                      <a16:colId xmlns:a16="http://schemas.microsoft.com/office/drawing/2014/main" val="199857947"/>
                    </a:ext>
                  </a:extLst>
                </a:gridCol>
              </a:tblGrid>
              <a:tr h="319371">
                <a:tc rowSpan="3"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N </a:t>
                      </a:r>
                    </a:p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п/п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solidFill>
                      <a:srgbClr val="339966"/>
                    </a:solidFill>
                  </a:tcPr>
                </a:tc>
                <a:tc rowSpan="3" gridSpan="2"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</a:p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непосредственный</a:t>
                      </a:r>
                    </a:p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(наименование)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solidFill>
                      <a:srgbClr val="339966"/>
                    </a:solidFill>
                  </a:tcPr>
                </a:tc>
                <a:tc rowSpan="3" hMerge="1"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Ед.</a:t>
                      </a:r>
                    </a:p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изм.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solidFill>
                      <a:srgbClr val="339966"/>
                    </a:solidFill>
                  </a:tcPr>
                </a:tc>
                <a:tc rowSpan="3"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Ед.</a:t>
                      </a:r>
                    </a:p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изм.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solidFill>
                      <a:srgbClr val="339966"/>
                    </a:solidFill>
                  </a:tcPr>
                </a:tc>
                <a:tc gridSpan="3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Значения    непосредственного    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результата муниципальной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программы, подпрограммы 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rgbClr val="339966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  Обоснование   </a:t>
                      </a:r>
                    </a:p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  отклонений    </a:t>
                      </a:r>
                    </a:p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   значений     непосредственного</a:t>
                      </a:r>
                    </a:p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 результата на  </a:t>
                      </a:r>
                    </a:p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конец отчетного </a:t>
                      </a:r>
                    </a:p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     года     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869372"/>
                  </a:ext>
                </a:extLst>
              </a:tr>
              <a:tr h="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2025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solidFill>
                      <a:srgbClr val="339966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073443"/>
                  </a:ext>
                </a:extLst>
              </a:tr>
              <a:tr h="319371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соглашение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  <a:tabLst>
                          <a:tab pos="561975"/>
                        </a:tabLs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Факт на 01.01.2026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  <a:tabLst>
                          <a:tab pos="561975"/>
                        </a:tabLs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 от годового плана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47625" marR="47625" marT="0" marB="0" anchor="ctr">
                    <a:solidFill>
                      <a:srgbClr val="339966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32027"/>
                  </a:ext>
                </a:extLst>
              </a:tr>
              <a:tr h="84303">
                <a:tc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1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      2      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   3  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   3  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     4     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5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6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       7      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797576"/>
                  </a:ext>
                </a:extLst>
              </a:tr>
              <a:tr h="159685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solidFill>
                      <a:srgbClr val="339966"/>
                    </a:solidFill>
                  </a:tcPr>
                </a:tc>
                <a:tc gridSpan="7"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Производство продукции в сельскохозяйственных организациях, крестьянских (фермерских) хозяйствах, включая индивидуальных предпринимателей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solidFill>
                      <a:srgbClr val="339966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735117"/>
                  </a:ext>
                </a:extLst>
              </a:tr>
              <a:tr h="84303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Зерновые и зернобобовые</a:t>
                      </a:r>
                      <a:endParaRPr lang="ru-RU" sz="9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тн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49000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65288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131,6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000785"/>
                  </a:ext>
                </a:extLst>
              </a:tr>
              <a:tr h="159685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Масличные культуры</a:t>
                      </a:r>
                      <a:endParaRPr lang="ru-RU" sz="9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тн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4449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 36 р.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268753"/>
                  </a:ext>
                </a:extLst>
              </a:tr>
              <a:tr h="84303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Картофель        </a:t>
                      </a:r>
                      <a:endParaRPr lang="ru-RU" sz="9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тн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6600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 2,6 р.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35999"/>
                  </a:ext>
                </a:extLst>
              </a:tr>
              <a:tr h="239528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Скот и птица (на убой в живом весе)- все категории хозяйств</a:t>
                      </a:r>
                      <a:endParaRPr lang="ru-RU" sz="9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тн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1512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1975,4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130,6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91623"/>
                  </a:ext>
                </a:extLst>
              </a:tr>
              <a:tr h="84303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Молоко</a:t>
                      </a:r>
                      <a:endParaRPr lang="ru-RU" sz="9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тн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51579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61425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119,1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511485"/>
                  </a:ext>
                </a:extLst>
              </a:tr>
              <a:tr h="479056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Племенное маточное поголовье сельскохозяйственных животных (в пересчете на условные головы) в СХО и КФХ</a:t>
                      </a:r>
                      <a:endParaRPr lang="ru-RU" sz="9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гол.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2149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2655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123,5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300285"/>
                  </a:ext>
                </a:extLst>
              </a:tr>
              <a:tr h="159685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Численность маточного поголовья овец и коз</a:t>
                      </a:r>
                      <a:endParaRPr lang="ru-RU" sz="9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гол.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 5 р.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43911"/>
                  </a:ext>
                </a:extLst>
              </a:tr>
              <a:tr h="399213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Размер посевных площадей, занятых зерновыми, зернобобовыми, масличными и кормовыми культурами</a:t>
                      </a:r>
                      <a:endParaRPr lang="ru-RU" sz="9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га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38440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38440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77862"/>
                  </a:ext>
                </a:extLst>
              </a:tr>
              <a:tr h="159685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Внесение минеральных удобрений </a:t>
                      </a:r>
                      <a:endParaRPr lang="ru-RU" sz="9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тн д.в.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134,1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154852"/>
                  </a:ext>
                </a:extLst>
              </a:tr>
              <a:tr h="159685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Внесение органических удобрений</a:t>
                      </a:r>
                      <a:endParaRPr lang="ru-RU" sz="9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тн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130000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120000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92,3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812404"/>
                  </a:ext>
                </a:extLst>
              </a:tr>
              <a:tr h="84303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Известкование</a:t>
                      </a:r>
                      <a:endParaRPr lang="ru-RU" sz="9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га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346261"/>
                  </a:ext>
                </a:extLst>
              </a:tr>
              <a:tr h="239528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Доля площади, засеваемой элитными семенами, в общей площади посевов</a:t>
                      </a:r>
                      <a:endParaRPr lang="ru-RU" sz="9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20,5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20,5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112472"/>
                  </a:ext>
                </a:extLst>
              </a:tr>
              <a:tr h="558899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Поголовье коров на конец отчетного периода в сельскохозяйственных организациях, крестьянских (фермерских) хозяйствах, включая индивидуальных предпринимателей</a:t>
                      </a:r>
                      <a:endParaRPr lang="ru-RU" sz="9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гол.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5550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5894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106,2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488928"/>
                  </a:ext>
                </a:extLst>
              </a:tr>
              <a:tr h="319371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buNone/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Реализация племенного молодняка крупного рогатого скота молочных и мясных пород </a:t>
                      </a:r>
                      <a:endParaRPr lang="ru-RU" sz="9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гол.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3,3 р.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76040"/>
                  </a:ext>
                </a:extLst>
              </a:tr>
              <a:tr h="399213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Количество молодых специалистов, принятых в сельскохозяйственные организации и крестьянские (фермерские) хозяйства</a:t>
                      </a:r>
                      <a:endParaRPr lang="ru-RU" sz="95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860983"/>
                  </a:ext>
                </a:extLst>
              </a:tr>
              <a:tr h="798427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53" marR="22553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Доля работников, прошедших переподготовку, повысивших квалификацию, принявших участие в семинарах, конференциях от общего количества руководителей и специалистов сельскохозяйственных организаций</a:t>
                      </a:r>
                      <a:endParaRPr lang="ru-RU" sz="95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237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332070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217240" y="251520"/>
            <a:ext cx="6640760" cy="87907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solidFill>
                  <a:schemeClr val="bg1"/>
                </a:solidFill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>
                <a:solidFill>
                  <a:schemeClr val="bg1"/>
                </a:solidFill>
              </a:rPr>
              <a:t> </a:t>
            </a:r>
            <a:r>
              <a:rPr lang="ru-RU" sz="1700" b="1">
                <a:solidFill>
                  <a:schemeClr val="bg1"/>
                </a:solidFill>
              </a:rPr>
              <a:t>«Развитие агропромышленного комплекса Дальнеконстантиновского муниципального округа Нижегородской области»</a:t>
            </a:r>
            <a:endParaRPr lang="ru-RU" sz="17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41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0F51DA-19F5-BB6E-5302-3CCEB9D495B2}"/>
              </a:ext>
            </a:extLst>
          </p:cNvPr>
          <p:cNvSpPr/>
          <p:nvPr/>
        </p:nvSpPr>
        <p:spPr>
          <a:xfrm>
            <a:off x="154169" y="1331640"/>
            <a:ext cx="6527605" cy="309689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>
                <a:solidFill>
                  <a:schemeClr val="bg1"/>
                </a:solidFill>
              </a:rPr>
              <a:t>Основные индикаторы программы/непосредственные результаты</a:t>
            </a:r>
            <a:endParaRPr lang="ru-RU" sz="1400" b="1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54450EA-5927-D62F-C849-C7B47E9DBD49}"/>
              </a:ext>
            </a:extLst>
          </p:cNvPr>
          <p:cNvCxnSpPr/>
          <p:nvPr/>
        </p:nvCxnSpPr>
        <p:spPr>
          <a:xfrm>
            <a:off x="332656" y="1187624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3444EB2-D446-B673-E35B-65E869432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86404"/>
              </p:ext>
            </p:extLst>
          </p:nvPr>
        </p:nvGraphicFramePr>
        <p:xfrm>
          <a:off x="238591" y="1840695"/>
          <a:ext cx="6443183" cy="4743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503">
                  <a:extLst>
                    <a:ext uri="{9D8B030D-6E8A-4147-A177-3AD203B41FA5}">
                      <a16:colId xmlns:a16="http://schemas.microsoft.com/office/drawing/2014/main" val="3120314130"/>
                    </a:ext>
                  </a:extLst>
                </a:gridCol>
                <a:gridCol w="2310784">
                  <a:extLst>
                    <a:ext uri="{9D8B030D-6E8A-4147-A177-3AD203B41FA5}">
                      <a16:colId xmlns:a16="http://schemas.microsoft.com/office/drawing/2014/main" val="856073808"/>
                    </a:ext>
                  </a:extLst>
                </a:gridCol>
                <a:gridCol w="395550">
                  <a:extLst>
                    <a:ext uri="{9D8B030D-6E8A-4147-A177-3AD203B41FA5}">
                      <a16:colId xmlns:a16="http://schemas.microsoft.com/office/drawing/2014/main" val="3230910858"/>
                    </a:ext>
                  </a:extLst>
                </a:gridCol>
                <a:gridCol w="711880">
                  <a:extLst>
                    <a:ext uri="{9D8B030D-6E8A-4147-A177-3AD203B41FA5}">
                      <a16:colId xmlns:a16="http://schemas.microsoft.com/office/drawing/2014/main" val="700516693"/>
                    </a:ext>
                  </a:extLst>
                </a:gridCol>
                <a:gridCol w="636006">
                  <a:extLst>
                    <a:ext uri="{9D8B030D-6E8A-4147-A177-3AD203B41FA5}">
                      <a16:colId xmlns:a16="http://schemas.microsoft.com/office/drawing/2014/main" val="3706948433"/>
                    </a:ext>
                  </a:extLst>
                </a:gridCol>
                <a:gridCol w="553436">
                  <a:extLst>
                    <a:ext uri="{9D8B030D-6E8A-4147-A177-3AD203B41FA5}">
                      <a16:colId xmlns:a16="http://schemas.microsoft.com/office/drawing/2014/main" val="3823982846"/>
                    </a:ext>
                  </a:extLst>
                </a:gridCol>
                <a:gridCol w="1513024">
                  <a:extLst>
                    <a:ext uri="{9D8B030D-6E8A-4147-A177-3AD203B41FA5}">
                      <a16:colId xmlns:a16="http://schemas.microsoft.com/office/drawing/2014/main" val="1326908522"/>
                    </a:ext>
                  </a:extLst>
                </a:gridCol>
              </a:tblGrid>
              <a:tr h="260887">
                <a:tc rowSpan="3"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N </a:t>
                      </a:r>
                    </a:p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п/п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solidFill>
                      <a:srgbClr val="339966"/>
                    </a:solidFill>
                  </a:tcPr>
                </a:tc>
                <a:tc rowSpan="3"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Индикатор</a:t>
                      </a:r>
                    </a:p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достижения цели</a:t>
                      </a:r>
                    </a:p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(наименование)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solidFill>
                      <a:srgbClr val="339966"/>
                    </a:solidFill>
                  </a:tcPr>
                </a:tc>
                <a:tc rowSpan="3"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Ед.</a:t>
                      </a:r>
                    </a:p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изм.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solidFill>
                      <a:srgbClr val="339966"/>
                    </a:solidFill>
                  </a:tcPr>
                </a:tc>
                <a:tc gridSpan="3"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Значения индикатора</a:t>
                      </a:r>
                    </a:p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достижения цели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solidFill>
                      <a:srgbClr val="339966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  Обоснование   </a:t>
                      </a:r>
                    </a:p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  отклонений    </a:t>
                      </a:r>
                    </a:p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   значений     </a:t>
                      </a:r>
                    </a:p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  индикатора   </a:t>
                      </a:r>
                    </a:p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036318"/>
                  </a:ext>
                </a:extLst>
              </a:tr>
              <a:tr h="134869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2025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 anchor="ctr">
                    <a:solidFill>
                      <a:srgbClr val="339966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05209"/>
                  </a:ext>
                </a:extLst>
              </a:tr>
              <a:tr h="461036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Соглашение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tabLst>
                          <a:tab pos="561975"/>
                        </a:tabLs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Факт на 01.01.26</a:t>
                      </a:r>
                    </a:p>
                    <a:p>
                      <a:pPr algn="ctr">
                        <a:tabLst>
                          <a:tab pos="561975"/>
                        </a:tabLs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% от годового плана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 anchor="ctr">
                    <a:solidFill>
                      <a:srgbClr val="339966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338414"/>
                  </a:ext>
                </a:extLst>
              </a:tr>
              <a:tr h="130443">
                <a:tc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1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      2      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   3  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     4     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5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6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        7      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373235"/>
                  </a:ext>
                </a:extLst>
              </a:tr>
              <a:tr h="691553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Индекс 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100,8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107,1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106,3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rowSpan="2"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662966"/>
                  </a:ext>
                </a:extLst>
              </a:tr>
              <a:tr h="576295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Индекс производства продукции растениеводства (в сопоставимых ценах) к предыдущему году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100,5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114,3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113,7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667517"/>
                  </a:ext>
                </a:extLst>
              </a:tr>
              <a:tr h="461036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Индекс производства продукции животноводства (в сопоставимых ценах) к предыдущему году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b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101,0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103,7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102,7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590753"/>
                  </a:ext>
                </a:extLst>
              </a:tr>
              <a:tr h="576295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Индекс физического объема инвестиций в основной капитал сельского хозяйства к предыдущему году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100,5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995589"/>
                  </a:ext>
                </a:extLst>
              </a:tr>
              <a:tr h="461036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Уровень рентабельности сельскохозяйственных организаций (с учетом субсидий)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125351"/>
                  </a:ext>
                </a:extLst>
              </a:tr>
              <a:tr h="576295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Среднемесячная номинальная заработная плата в сельском хозяйстве (по с/х организациям)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руб.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55000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541832"/>
                  </a:ext>
                </a:extLst>
              </a:tr>
              <a:tr h="345777">
                <a:tc>
                  <a:txBody>
                    <a:bodyPr vert="horz" wrap="square"/>
                    <a:lstStyle/>
                    <a:p>
                      <a:pPr indent="342900" algn="just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Удельный вес прибыльных сельскохозяйственных организаций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15" marR="3761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9694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51B6716-E4EF-AE33-663D-6F01033A6F34}"/>
              </a:ext>
            </a:extLst>
          </p:cNvPr>
          <p:cNvSpPr txBox="1"/>
          <p:nvPr/>
        </p:nvSpPr>
        <p:spPr>
          <a:xfrm>
            <a:off x="5275481" y="1147222"/>
            <a:ext cx="1412776" cy="402022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1000" b="1" i="1">
                <a:solidFill>
                  <a:srgbClr val="FF7C8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Продолжение</a:t>
            </a:r>
          </a:p>
          <a:p>
            <a:pPr algn="r"/>
            <a:endParaRPr lang="ru-RU" sz="1000" b="1" i="1">
              <a:solidFill>
                <a:srgbClr val="FF7C8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15541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122850" y="212716"/>
            <a:ext cx="5394382" cy="61746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solidFill>
                  <a:schemeClr val="bg1"/>
                </a:solidFill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>
                <a:solidFill>
                  <a:schemeClr val="bg1"/>
                </a:solidFill>
              </a:rPr>
              <a:t> </a:t>
            </a:r>
            <a:r>
              <a:rPr lang="ru-RU" sz="1700" b="1">
                <a:solidFill>
                  <a:schemeClr val="bg1"/>
                </a:solidFill>
              </a:rPr>
              <a:t>«Развитие культуры и туризма в Дальнеконстантиновском муниципальном округе»</a:t>
            </a:r>
            <a:endParaRPr lang="ru-RU" sz="17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9724" y="1068284"/>
            <a:ext cx="6441868" cy="239379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>
              <a:tabLst>
                <a:tab pos="184724"/>
              </a:tabLst>
            </a:pPr>
            <a:r>
              <a:rPr lang="ru-RU" sz="10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ОТВЕТСТВЕННЫЙ ИСПОЛНИТЕЛЬ ПРОГРАММЫ </a:t>
            </a:r>
            <a:r>
              <a:rPr lang="ru-RU" sz="100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МБУК «Управление культуры»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1256" y="2341618"/>
            <a:ext cx="3565776" cy="263523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r>
              <a:rPr lang="ru-RU" sz="11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ЗАДАЧИ ПРОГРАММЫ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988840" y="2341618"/>
            <a:ext cx="4697635" cy="393267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lvl="0"/>
            <a:r>
              <a:rPr lang="ru-RU" sz="1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Соответствуют мероприятиям подпрограмм и направлены на достижение целей муниципальной </a:t>
            </a:r>
            <a:r>
              <a:rPr lang="ru-RU" sz="9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программы</a:t>
            </a:r>
            <a:endParaRPr lang="ru-RU" sz="900" b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58748" y="899592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42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1660" y="6590269"/>
            <a:ext cx="574815" cy="217356"/>
          </a:xfrm>
          <a:prstGeom prst="rect">
            <a:avLst/>
          </a:prstGeom>
          <a:noFill/>
        </p:spPr>
        <p:txBody>
          <a:bodyPr wrap="none" lIns="93334" tIns="46667" rIns="93334" bIns="46667" rtlCol="0">
            <a:spAutoFit/>
          </a:bodyPr>
          <a:lstStyle/>
          <a:p>
            <a:r>
              <a:rPr lang="ru-RU" sz="8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728352"/>
              </p:ext>
            </p:extLst>
          </p:nvPr>
        </p:nvGraphicFramePr>
        <p:xfrm>
          <a:off x="164701" y="6846776"/>
          <a:ext cx="6570449" cy="20421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91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6743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Утвержденные бюджетные назначения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Исполнено за 2025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900" b="0" i="1">
                        <a:solidFill>
                          <a:schemeClr val="bg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144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Муниципальная программа "Развитие культуры и туризма в Дальнеконстантиновском муниципальном округе"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114 520 734,87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113 788 447,72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DejaVu Sans"/>
                        </a:rPr>
                        <a:t>99,4%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18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"Развитие культуры в Дальнеконстантиновском муниципальном округе"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114 403 838,05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113 677 395,74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DejaVu Sans"/>
                        </a:rPr>
                        <a:t>99,4%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602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«Развитие туризма в Дальнеконстантиновском муниципальном округе»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116 896,82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</a:rPr>
                        <a:t>111 051,98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DejaVu Sans"/>
                        </a:rPr>
                        <a:t>95,0%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550E46-2143-1899-604D-DE756192B48A}"/>
              </a:ext>
            </a:extLst>
          </p:cNvPr>
          <p:cNvSpPr/>
          <p:nvPr/>
        </p:nvSpPr>
        <p:spPr>
          <a:xfrm>
            <a:off x="122850" y="1360880"/>
            <a:ext cx="6612300" cy="1008820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>
              <a:tabLst>
                <a:tab pos="184724"/>
              </a:tabLst>
            </a:pPr>
            <a:r>
              <a:rPr lang="ru-RU" sz="10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ЦЕЛЬ ПРОГРАММЫ- </a:t>
            </a:r>
          </a:p>
          <a:p>
            <a:pPr algn="just"/>
            <a:r>
              <a:rPr lang="ru-RU" sz="1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сохранение единого культурно-информационного пространства, создание условий для творческой самореализации населения; повышение эффективности деятельности учреждений культуры округа; формирование и развитие конкурентоспособной туристской индустрии, способствующей улучшению туристической привлекательности Дальнеконстантиновского муниципального округа Нижегородской области</a:t>
            </a:r>
            <a:endParaRPr lang="ru-RU" sz="1000">
              <a:solidFill>
                <a:srgbClr val="FFFF0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FA3CD-2DA6-8968-523B-5800D501B570}"/>
              </a:ext>
            </a:extLst>
          </p:cNvPr>
          <p:cNvSpPr txBox="1"/>
          <p:nvPr/>
        </p:nvSpPr>
        <p:spPr>
          <a:xfrm>
            <a:off x="151256" y="2794265"/>
            <a:ext cx="2833189" cy="263523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r>
              <a:rPr lang="ru-RU" sz="11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ЦЕЛЕВАЯ АУДИТОРИЯ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6A638E-6E5E-7A96-3531-A711B9CB43FF}"/>
              </a:ext>
            </a:extLst>
          </p:cNvPr>
          <p:cNvSpPr/>
          <p:nvPr/>
        </p:nvSpPr>
        <p:spPr>
          <a:xfrm>
            <a:off x="2018902" y="2807551"/>
            <a:ext cx="4716248" cy="239379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lvl="0"/>
            <a:r>
              <a:rPr lang="ru-RU" sz="1000">
                <a:latin typeface="Arial" panose="020b0604020202020204" pitchFamily="34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Все жители Дальнеконстантиновского муниципального округа</a:t>
            </a:r>
            <a:endParaRPr lang="ru-RU" sz="900"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30F8203-D7AD-B2BA-7673-F5F000C03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3130" y="233536"/>
            <a:ext cx="1040440" cy="100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9C422B-FD07-A776-9F41-639E6424E8D3}"/>
              </a:ext>
            </a:extLst>
          </p:cNvPr>
          <p:cNvSpPr txBox="1"/>
          <p:nvPr/>
        </p:nvSpPr>
        <p:spPr>
          <a:xfrm>
            <a:off x="151257" y="3087398"/>
            <a:ext cx="65352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>
                <a:solidFill>
                  <a:schemeClr val="bg1"/>
                </a:solidFill>
              </a:rPr>
              <a:t>Мероприятия МП</a:t>
            </a:r>
          </a:p>
          <a:p>
            <a:pPr algn="just"/>
            <a:r>
              <a:rPr lang="ru-RU" sz="1000">
                <a:latin typeface="Arial" panose="020b0604020202020204" pitchFamily="34" charset="0"/>
                <a:cs typeface="Arial" panose="020b0604020202020204" pitchFamily="34" charset="0"/>
              </a:rPr>
              <a:t>организация, подготовка и проведение культурно массовых мероприятий, организация выставок, экспозиций, экологических мероприятий; организация деятельности клубных формирований;</a:t>
            </a:r>
          </a:p>
          <a:p>
            <a:pPr algn="just"/>
            <a:r>
              <a:rPr lang="ru-RU" sz="1000">
                <a:latin typeface="Arial" panose="020b0604020202020204" pitchFamily="34" charset="0"/>
                <a:cs typeface="Arial" panose="020b0604020202020204" pitchFamily="34" charset="0"/>
              </a:rPr>
              <a:t>сохранности музейного фонда, библиотечного обслуживания населения; предоставление информационных услуг; и т.д.</a:t>
            </a:r>
          </a:p>
          <a:p>
            <a:pPr algn="just"/>
            <a:endParaRPr lang="ru-RU" sz="140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D36E7CA-AEC0-5DCB-3D90-93601E8B5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593204"/>
              </p:ext>
            </p:extLst>
          </p:nvPr>
        </p:nvGraphicFramePr>
        <p:xfrm>
          <a:off x="1246139" y="4038510"/>
          <a:ext cx="5475567" cy="2808266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  <p:extLst>
      <p:ext uri="{BB962C8B-B14F-4D97-AF65-F5344CB8AC3E}">
        <p14:creationId xmlns:p14="http://schemas.microsoft.com/office/powerpoint/2010/main" val="353366436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122850" y="212716"/>
            <a:ext cx="5394382" cy="61746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solidFill>
                  <a:schemeClr val="bg1"/>
                </a:solidFill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>
                <a:solidFill>
                  <a:schemeClr val="bg1"/>
                </a:solidFill>
              </a:rPr>
              <a:t> </a:t>
            </a:r>
            <a:r>
              <a:rPr lang="ru-RU" sz="1700" b="1">
                <a:solidFill>
                  <a:schemeClr val="bg1"/>
                </a:solidFill>
              </a:rPr>
              <a:t>«Развитие культуры и туризма в Дальнеконстантиновском муниципальном округе»</a:t>
            </a:r>
            <a:endParaRPr lang="ru-RU" sz="17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58748" y="899592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43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6D7792-25F7-42D2-F732-A6DFE39CDB67}"/>
              </a:ext>
            </a:extLst>
          </p:cNvPr>
          <p:cNvSpPr/>
          <p:nvPr/>
        </p:nvSpPr>
        <p:spPr>
          <a:xfrm>
            <a:off x="151256" y="1043608"/>
            <a:ext cx="6527605" cy="309689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>
                <a:solidFill>
                  <a:schemeClr val="bg1"/>
                </a:solidFill>
              </a:rPr>
              <a:t>Основные индикаторы программы/непосредственные результаты</a:t>
            </a:r>
            <a:endParaRPr lang="ru-RU" sz="1400" b="1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7CC1E17-52A4-A754-320A-30472610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78903" y="7411512"/>
            <a:ext cx="1089248" cy="1072886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2655779-EE59-6229-B281-A9AD341A8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5658"/>
              </p:ext>
            </p:extLst>
          </p:nvPr>
        </p:nvGraphicFramePr>
        <p:xfrm>
          <a:off x="122850" y="1353297"/>
          <a:ext cx="6706551" cy="746717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81814">
                  <a:extLst>
                    <a:ext uri="{9D8B030D-6E8A-4147-A177-3AD203B41FA5}">
                      <a16:colId xmlns:a16="http://schemas.microsoft.com/office/drawing/2014/main" val="2133735284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42928006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2672764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9556731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85625778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941520941"/>
                    </a:ext>
                  </a:extLst>
                </a:gridCol>
                <a:gridCol w="1384177">
                  <a:extLst>
                    <a:ext uri="{9D8B030D-6E8A-4147-A177-3AD203B41FA5}">
                      <a16:colId xmlns:a16="http://schemas.microsoft.com/office/drawing/2014/main" val="949703215"/>
                    </a:ext>
                  </a:extLst>
                </a:gridCol>
              </a:tblGrid>
              <a:tr h="457067">
                <a:tc rowSpan="3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00">
                          <a:effectLst/>
                        </a:rPr>
                        <a:t>№ п/п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 rowSpan="3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700">
                          <a:effectLst/>
                        </a:rPr>
                        <a:t>Индикатор достижения цели/ непосредственный результат (наименование)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 rowSpan="3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700">
                          <a:effectLst/>
                        </a:rPr>
                        <a:t>Ед. измерения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 gridSpan="3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700">
                          <a:effectLst/>
                        </a:rPr>
                        <a:t>Значение индикатора достижения цели/ непосредственного результата муниципальной программы, подпрограммы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700">
                          <a:effectLst/>
                        </a:rPr>
                        <a:t>Обоснование отклонений значений индикатора/ непосредственного результата на конец отчетного года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extLst>
                  <a:ext uri="{0D108BD9-81ED-4DB2-BD59-A6C34878D82A}">
                    <a16:rowId xmlns:a16="http://schemas.microsoft.com/office/drawing/2014/main" val="4098264143"/>
                  </a:ext>
                </a:extLst>
              </a:tr>
              <a:tr h="149688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700">
                          <a:effectLst/>
                        </a:rPr>
                        <a:t>Год, предшествующий отчетному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 gridSpan="2"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700">
                          <a:effectLst/>
                        </a:rPr>
                        <a:t>Отчетный год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24537"/>
                  </a:ext>
                </a:extLst>
              </a:tr>
              <a:tr h="30738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700">
                          <a:effectLst/>
                        </a:rPr>
                        <a:t>план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700">
                          <a:effectLst/>
                        </a:rPr>
                        <a:t>факт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809401"/>
                  </a:ext>
                </a:extLst>
              </a:tr>
              <a:tr h="592995">
                <a:tc>
                  <a:txBody>
                    <a:bodyPr vert="horz" wrap="square"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Times New Roman" pitchFamily="18" charset="0"/>
                        <a:buAutoNum type="arabicPeriod"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Количество библиографических записей в сводном электронном каталоге библиотек Дальнеконстантиновского муниципального округа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Проценты к общему фонду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35,5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38,5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38,9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extLst>
                  <a:ext uri="{0D108BD9-81ED-4DB2-BD59-A6C34878D82A}">
                    <a16:rowId xmlns:a16="http://schemas.microsoft.com/office/drawing/2014/main" val="177983533"/>
                  </a:ext>
                </a:extLst>
              </a:tr>
              <a:tr h="440744">
                <a:tc>
                  <a:txBody>
                    <a:bodyPr vert="horz" wrap="square"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Times New Roman" pitchFamily="18" charset="0"/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2. 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Библиотечное, библиографическое и информационное обслуживание пользователей библиотеки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Количество посещений (человек)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16 236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16 236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16 248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extLst>
                  <a:ext uri="{0D108BD9-81ED-4DB2-BD59-A6C34878D82A}">
                    <a16:rowId xmlns:a16="http://schemas.microsoft.com/office/drawing/2014/main" val="4139236654"/>
                  </a:ext>
                </a:extLst>
              </a:tr>
              <a:tr h="555939">
                <a:tc>
                  <a:txBody>
                    <a:bodyPr vert="horz" wrap="square"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Times New Roman" pitchFamily="18" charset="0"/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3. 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Количество публичных библиотек, подключенных к сети «Интернет», в общем количестве библиотек Дальнеконстантиновского муниципального округа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Проценты 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extLst>
                  <a:ext uri="{0D108BD9-81ED-4DB2-BD59-A6C34878D82A}">
                    <a16:rowId xmlns:a16="http://schemas.microsoft.com/office/drawing/2014/main" val="4223519827"/>
                  </a:ext>
                </a:extLst>
              </a:tr>
              <a:tr h="303377">
                <a:tc>
                  <a:txBody>
                    <a:bodyPr vert="horz" wrap="square"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Times New Roman" pitchFamily="18" charset="0"/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4. 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Доля детей, привлекаемых к участию в творческих мероприятиях, в общем числе детей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Проценты 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8,3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8,3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8,3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extLst>
                  <a:ext uri="{0D108BD9-81ED-4DB2-BD59-A6C34878D82A}">
                    <a16:rowId xmlns:a16="http://schemas.microsoft.com/office/drawing/2014/main" val="1320579339"/>
                  </a:ext>
                </a:extLst>
              </a:tr>
              <a:tr h="444400">
                <a:tc>
                  <a:txBody>
                    <a:bodyPr vert="horz" wrap="square"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Times New Roman" pitchFamily="18" charset="0"/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5. 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Организация деятельности клубных формирований и формирований самодеятельного народного творчества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Количество клубных формирований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146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146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146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extLst>
                  <a:ext uri="{0D108BD9-81ED-4DB2-BD59-A6C34878D82A}">
                    <a16:rowId xmlns:a16="http://schemas.microsoft.com/office/drawing/2014/main" val="2810071310"/>
                  </a:ext>
                </a:extLst>
              </a:tr>
              <a:tr h="440744">
                <a:tc>
                  <a:txBody>
                    <a:bodyPr vert="horz" wrap="square"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Times New Roman" pitchFamily="18" charset="0"/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6. 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Организация деятельности клубных формирований и формирований самодеятельного народного творчества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Число участников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1444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1444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1444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extLst>
                  <a:ext uri="{0D108BD9-81ED-4DB2-BD59-A6C34878D82A}">
                    <a16:rowId xmlns:a16="http://schemas.microsoft.com/office/drawing/2014/main" val="2816387335"/>
                  </a:ext>
                </a:extLst>
              </a:tr>
              <a:tr h="652953">
                <a:tc>
                  <a:txBody>
                    <a:bodyPr vert="horz" wrap="square"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Times New Roman" pitchFamily="18" charset="0"/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7 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Количество участников культурно-досуговых мероприятий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Количество посетителей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211 536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264 640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290 558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Увеличение посетителей в связи с увеличением количества проводимых культурно-массовых мероприятий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extLst>
                  <a:ext uri="{0D108BD9-81ED-4DB2-BD59-A6C34878D82A}">
                    <a16:rowId xmlns:a16="http://schemas.microsoft.com/office/drawing/2014/main" val="1008919640"/>
                  </a:ext>
                </a:extLst>
              </a:tr>
              <a:tr h="522363">
                <a:tc>
                  <a:txBody>
                    <a:bodyPr vert="horz" wrap="square"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Times New Roman" pitchFamily="18" charset="0"/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8. 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Посещаемость Дальнеконстантиновского краеведческого музея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Количество человек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2136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2042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2916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Увеличение количества посетителей связано с ростом туристического потока за отчетный период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extLst>
                  <a:ext uri="{0D108BD9-81ED-4DB2-BD59-A6C34878D82A}">
                    <a16:rowId xmlns:a16="http://schemas.microsoft.com/office/drawing/2014/main" val="2382090813"/>
                  </a:ext>
                </a:extLst>
              </a:tr>
              <a:tr h="468739">
                <a:tc>
                  <a:txBody>
                    <a:bodyPr vert="horz" wrap="square"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Times New Roman" pitchFamily="18" charset="0"/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9. 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Количество музейных предметов основного музейного фонда учреждения, опубликованных на экспозициях и выставках за отчетный период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Количество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649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667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667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extLst>
                  <a:ext uri="{0D108BD9-81ED-4DB2-BD59-A6C34878D82A}">
                    <a16:rowId xmlns:a16="http://schemas.microsoft.com/office/drawing/2014/main" val="1324532350"/>
                  </a:ext>
                </a:extLst>
              </a:tr>
              <a:tr h="319105">
                <a:tc>
                  <a:txBody>
                    <a:bodyPr vert="horz" wrap="square"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Times New Roman" pitchFamily="18" charset="0"/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10. 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Приобретение объектов особо ценного движимого имущества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Количество единиц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45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45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extLst>
                  <a:ext uri="{0D108BD9-81ED-4DB2-BD59-A6C34878D82A}">
                    <a16:rowId xmlns:a16="http://schemas.microsoft.com/office/drawing/2014/main" val="3171030271"/>
                  </a:ext>
                </a:extLst>
              </a:tr>
              <a:tr h="440744">
                <a:tc>
                  <a:txBody>
                    <a:bodyPr vert="horz" wrap="square"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Times New Roman" pitchFamily="18" charset="0"/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11. 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Количество реализованных мероприятий по комплектованию книжных фондов библиотек муниципальных образований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Количество реализованных мероприятий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extLst>
                  <a:ext uri="{0D108BD9-81ED-4DB2-BD59-A6C34878D82A}">
                    <a16:rowId xmlns:a16="http://schemas.microsoft.com/office/drawing/2014/main" val="90089594"/>
                  </a:ext>
                </a:extLst>
              </a:tr>
              <a:tr h="652953">
                <a:tc>
                  <a:txBody>
                    <a:bodyPr vert="horz" wrap="square"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Times New Roman" pitchFamily="18" charset="0"/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12. 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Выполнение мероприятий по капитальному ремонту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Количество проведенных мероприятий по капитальному ремонту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extLst>
                  <a:ext uri="{0D108BD9-81ED-4DB2-BD59-A6C34878D82A}">
                    <a16:rowId xmlns:a16="http://schemas.microsoft.com/office/drawing/2014/main" val="1189567081"/>
                  </a:ext>
                </a:extLst>
              </a:tr>
              <a:tr h="717984">
                <a:tc>
                  <a:txBody>
                    <a:bodyPr vert="horz" wrap="square"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Times New Roman" pitchFamily="18" charset="0"/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13. 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Количество лучших сельских учреждений культуры, которым предоставлено денежное поощрение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Количество учреждений, получивших субсидию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23396" marR="23396" marT="0" marB="0" anchor="ctr"/>
                </a:tc>
                <a:extLst>
                  <a:ext uri="{0D108BD9-81ED-4DB2-BD59-A6C34878D82A}">
                    <a16:rowId xmlns:a16="http://schemas.microsoft.com/office/drawing/2014/main" val="119484492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996E07-A4C6-AAC7-7980-16F3FC39D94C}"/>
              </a:ext>
            </a:extLst>
          </p:cNvPr>
          <p:cNvPicPr/>
          <p:nvPr/>
        </p:nvPicPr>
        <p:blipFill>
          <a:blip r:embed="rId4"/>
          <a:srcRect l="41369" t="27258" r="37306" b="53902"/>
          <a:stretch>
            <a:fillRect/>
          </a:stretch>
        </p:blipFill>
        <p:spPr bwMode="auto">
          <a:xfrm>
            <a:off x="5431232" y="8382122"/>
            <a:ext cx="1074572" cy="645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328532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55830" y="2125889"/>
            <a:ext cx="193944" cy="3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334" tIns="46667" rIns="93334" bIns="46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1132" y="210424"/>
            <a:ext cx="6858000" cy="371244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НЕПРОГРАММНЫЕ РАСХОДЫ 2025 года</a:t>
            </a:r>
          </a:p>
        </p:txBody>
      </p:sp>
      <p:sp>
        <p:nvSpPr>
          <p:cNvPr id="111" name="Text 134"/>
          <p:cNvSpPr txBox="1"/>
          <p:nvPr/>
        </p:nvSpPr>
        <p:spPr>
          <a:xfrm>
            <a:off x="820229" y="4087159"/>
            <a:ext cx="3184835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44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501CB5F-85DD-C2A7-8E1F-4823FDD0B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13818"/>
              </p:ext>
            </p:extLst>
          </p:nvPr>
        </p:nvGraphicFramePr>
        <p:xfrm>
          <a:off x="-243408" y="609839"/>
          <a:ext cx="4248472" cy="33612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13C51B-841B-4D15-75A6-3EE58A1A1A88}"/>
              </a:ext>
            </a:extLst>
          </p:cNvPr>
          <p:cNvSpPr/>
          <p:nvPr/>
        </p:nvSpPr>
        <p:spPr>
          <a:xfrm>
            <a:off x="4288048" y="947616"/>
            <a:ext cx="2385384" cy="26642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Исполнение к первоначально принятому бюджету – 119,5%; </a:t>
            </a:r>
          </a:p>
          <a:p>
            <a:pPr algn="ctr"/>
            <a:endParaRPr lang="ru-RU" sz="1400" b="1">
              <a:solidFill>
                <a:schemeClr val="bg1"/>
              </a:solidFill>
            </a:endParaRPr>
          </a:p>
          <a:p>
            <a:pPr algn="ctr"/>
            <a:r>
              <a:rPr lang="ru-RU" sz="1400" b="1">
                <a:solidFill>
                  <a:schemeClr val="bg1"/>
                </a:solidFill>
              </a:rPr>
              <a:t>Исполнение к уточненному бюджету – 88,0%; </a:t>
            </a:r>
          </a:p>
          <a:p>
            <a:pPr algn="ctr"/>
            <a:endParaRPr lang="ru-RU" sz="1000" b="1">
              <a:solidFill>
                <a:schemeClr val="bg1"/>
              </a:solidFill>
            </a:endParaRPr>
          </a:p>
          <a:p>
            <a:pPr algn="ctr"/>
            <a:r>
              <a:rPr lang="ru-RU" sz="1400" b="1">
                <a:solidFill>
                  <a:schemeClr val="bg1"/>
                </a:solidFill>
              </a:rPr>
              <a:t>Доля в структуре расходов 10,8%</a:t>
            </a:r>
          </a:p>
        </p:txBody>
      </p:sp>
      <p:graphicFrame>
        <p:nvGraphicFramePr>
          <p:cNvPr id="13" name="Объект 7">
            <a:extLst>
              <a:ext uri="{FF2B5EF4-FFF2-40B4-BE49-F238E27FC236}">
                <a16:creationId xmlns:a16="http://schemas.microsoft.com/office/drawing/2014/main" id="{EC72A1DD-4BEC-B50A-60EE-C38512C7C9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116355"/>
              </p:ext>
            </p:extLst>
          </p:nvPr>
        </p:nvGraphicFramePr>
        <p:xfrm>
          <a:off x="184568" y="4087159"/>
          <a:ext cx="6571129" cy="453451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31240682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68276489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779494295"/>
                    </a:ext>
                  </a:extLst>
                </a:gridCol>
                <a:gridCol w="666473">
                  <a:extLst>
                    <a:ext uri="{9D8B030D-6E8A-4147-A177-3AD203B41FA5}">
                      <a16:colId xmlns:a16="http://schemas.microsoft.com/office/drawing/2014/main" val="1089354686"/>
                    </a:ext>
                  </a:extLst>
                </a:gridCol>
              </a:tblGrid>
              <a:tr h="677699"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Наименование направления непрограммных расходов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Плановые назначения по уточненному бюджету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Исполнено </a:t>
                      </a:r>
                    </a:p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за 2025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% исполнения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extLst>
                  <a:ext uri="{0D108BD9-81ED-4DB2-BD59-A6C34878D82A}">
                    <a16:rowId xmlns:a16="http://schemas.microsoft.com/office/drawing/2014/main" val="588352931"/>
                  </a:ext>
                </a:extLst>
              </a:tr>
              <a:tr h="271335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ИТОГО</a:t>
                      </a:r>
                      <a:endParaRPr lang="ru-RU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204 443 438,16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179 847 795,01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7791823"/>
                  </a:ext>
                </a:extLst>
              </a:tr>
              <a:tr h="937331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Организация управления для решения вопросов местного значения и других общегосударственных вопросов (в т.ч. обеспечение функций органов местного самоуправления;  расходы на контрольно-счетную инспекцию; прочие выплаты по обязательствам муниципального образования и т.п.)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6 775 796,02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6 224 453,53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0133171"/>
                  </a:ext>
                </a:extLst>
              </a:tr>
              <a:tr h="354588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Обеспечение деятельности муниципальных учреждений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59 207 869,24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55 153 179,95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2250764"/>
                  </a:ext>
                </a:extLst>
              </a:tr>
              <a:tr h="381875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Обеспечение мероприятий капитального характера по объектам муниципальной собственности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14 572 403,38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12 765 117,18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9125466"/>
                  </a:ext>
                </a:extLst>
              </a:tr>
              <a:tr h="381875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Обеспечение мероприятий в сфере дорожного и жилищно-коммунального хозяйства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78 161 035,48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66 593 901,65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1109080"/>
                  </a:ext>
                </a:extLst>
              </a:tr>
              <a:tr h="197009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Обеспечение мероприятий в области социальной политики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6 748 195,43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713 739,41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380640"/>
                  </a:ext>
                </a:extLst>
              </a:tr>
              <a:tr h="19874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Публичные нормативные обязательства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540 611,00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540 611,00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3272044"/>
                  </a:ext>
                </a:extLst>
              </a:tr>
              <a:tr h="567027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Решение прочих вопросов местного значения ( в т.ч. субсидия автотранспортному предприятию,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реализация проекта инициативного бюджетирования «Вам решать!» и т.п 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31 238 564,61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30 696 702,16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6037735"/>
                  </a:ext>
                </a:extLst>
              </a:tr>
              <a:tr h="567027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мероприятия за счет средств ФБ, ОБ (в т.ч. Резервный фонд ПрНО, средства ФПТ, присяжные заседатели, единая субвенция на КДН, Опека НСЛ, Опека СЛ, социально значимые мероприятия и т.п.)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7 198 963,00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7 160 090,13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>
                        <a:buNone/>
                      </a:pPr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4807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93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432000" p14:dur="10"/>
    </mc:Choice>
    <mc:Fallback>
      <p:transition advTm="432000"/>
    </mc:Fallback>
  </mc:AlternateContent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55830" y="2125889"/>
            <a:ext cx="193944" cy="3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334" tIns="46667" rIns="93334" bIns="46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7892" y="164886"/>
            <a:ext cx="6858000" cy="371244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РЕЗУЛЬТАТ ИСПОЛНЕНИЯ БЮДЖЕТА 2025 года</a:t>
            </a:r>
          </a:p>
        </p:txBody>
      </p:sp>
      <p:sp>
        <p:nvSpPr>
          <p:cNvPr id="111" name="Text 134"/>
          <p:cNvSpPr txBox="1"/>
          <p:nvPr/>
        </p:nvSpPr>
        <p:spPr>
          <a:xfrm>
            <a:off x="820229" y="4087159"/>
            <a:ext cx="3184835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45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EF7D7C-E7AC-C443-5E7F-6C30EF803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5" y="1152371"/>
            <a:ext cx="2286958" cy="1185921"/>
          </a:xfrm>
          <a:prstGeom prst="rect">
            <a:avLst/>
          </a:prstGeom>
          <a:gradFill>
            <a:gsLst>
              <a:gs pos="67000">
                <a:schemeClr val="accent1">
                  <a:lumMod val="5000"/>
                  <a:lumOff val="95000"/>
                </a:schemeClr>
              </a:gs>
              <a:gs pos="9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0936B72-0EB5-50A2-EC2C-484C2D650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9617" y="1138232"/>
            <a:ext cx="2286957" cy="1185920"/>
          </a:xfrm>
          <a:prstGeom prst="rect">
            <a:avLst/>
          </a:prstGeom>
          <a:gradFill>
            <a:gsLst>
              <a:gs pos="67000">
                <a:schemeClr val="accent1">
                  <a:lumMod val="5000"/>
                  <a:lumOff val="95000"/>
                </a:schemeClr>
              </a:gs>
              <a:gs pos="9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DB815CA-4092-ECA5-7D7A-4C1790671BFA}"/>
              </a:ext>
            </a:extLst>
          </p:cNvPr>
          <p:cNvSpPr/>
          <p:nvPr/>
        </p:nvSpPr>
        <p:spPr>
          <a:xfrm>
            <a:off x="1610688" y="4621165"/>
            <a:ext cx="3672408" cy="13773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>
                <a:solidFill>
                  <a:schemeClr val="tx1"/>
                </a:solidFill>
              </a:rPr>
              <a:t>ПРОФИЦИТ  11.899.798,45 </a:t>
            </a:r>
            <a:r>
              <a:rPr lang="ru-RU" sz="1600" b="1" i="1">
                <a:solidFill>
                  <a:schemeClr val="tx1"/>
                </a:solidFill>
              </a:rPr>
              <a:t>рублей</a:t>
            </a: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63B2257A-AF3E-4942-0BEF-7BFCD91B0247}"/>
              </a:ext>
            </a:extLst>
          </p:cNvPr>
          <p:cNvSpPr/>
          <p:nvPr/>
        </p:nvSpPr>
        <p:spPr>
          <a:xfrm>
            <a:off x="720458" y="6516059"/>
            <a:ext cx="5417083" cy="92333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ИСТОЧНИКИ  ФОРМИРОВАНИЯ –</a:t>
            </a:r>
          </a:p>
          <a:p>
            <a:pPr algn="ctr"/>
            <a:r>
              <a:rPr lang="ru-RU" b="1">
                <a:solidFill>
                  <a:schemeClr val="tx1"/>
                </a:solidFill>
              </a:rPr>
              <a:t> пополнение ОСТАТКОВ СРЕДСТВ НА СЧЕТАХ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75FF30-E5C0-DC42-92A1-54991930308E}"/>
              </a:ext>
            </a:extLst>
          </p:cNvPr>
          <p:cNvSpPr/>
          <p:nvPr/>
        </p:nvSpPr>
        <p:spPr>
          <a:xfrm>
            <a:off x="-14493" y="3579837"/>
            <a:ext cx="3230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6600" cmpd="sng">
                  <a:gradFill>
                    <a:gsLst>
                      <a:gs pos="91213">
                        <a:srgbClr val="4F9BB0"/>
                      </a:gs>
                      <a:gs pos="6000">
                        <a:schemeClr val="accent1">
                          <a:lumMod val="5000"/>
                          <a:lumOff val="95000"/>
                        </a:schemeClr>
                      </a:gs>
                      <a:gs pos="55000">
                        <a:schemeClr val="accent5">
                          <a:lumMod val="40000"/>
                          <a:lumOff val="60000"/>
                        </a:schemeClr>
                      </a:gs>
                      <a:gs pos="7100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5">
                          <a:lumMod val="75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gradFill>
                  <a:gsLst>
                    <a:gs pos="91213">
                      <a:srgbClr val="4F9BB0"/>
                    </a:gs>
                    <a:gs pos="6000">
                      <a:schemeClr val="accent1">
                        <a:lumMod val="5000"/>
                        <a:lumOff val="95000"/>
                      </a:schemeClr>
                    </a:gs>
                    <a:gs pos="55000">
                      <a:schemeClr val="accent5">
                        <a:lumMod val="40000"/>
                        <a:lumOff val="60000"/>
                      </a:schemeClr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Доходы</a:t>
            </a:r>
          </a:p>
        </p:txBody>
      </p:sp>
      <p:pic>
        <p:nvPicPr>
          <p:cNvPr id="16" name="Объект 31">
            <a:extLst>
              <a:ext uri="{FF2B5EF4-FFF2-40B4-BE49-F238E27FC236}">
                <a16:creationId xmlns:a16="http://schemas.microsoft.com/office/drawing/2014/main" id="{4AF4C372-4A4F-68D4-F0A5-EEE0AC3BF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36" y="2338292"/>
            <a:ext cx="1347926" cy="923330"/>
          </a:xfrm>
          <a:gradFill>
            <a:gsLst>
              <a:gs pos="67000">
                <a:schemeClr val="accent1">
                  <a:lumMod val="5000"/>
                  <a:lumOff val="95000"/>
                </a:schemeClr>
              </a:gs>
              <a:gs pos="9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14ED616-AB2F-02D1-AFDC-DF08C89147D7}"/>
              </a:ext>
            </a:extLst>
          </p:cNvPr>
          <p:cNvSpPr/>
          <p:nvPr/>
        </p:nvSpPr>
        <p:spPr>
          <a:xfrm>
            <a:off x="3825044" y="3538785"/>
            <a:ext cx="280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6600">
                  <a:solidFill>
                    <a:srgbClr val="FF2F34"/>
                  </a:solidFill>
                  <a:prstDash val="solid"/>
                </a:ln>
                <a:solidFill>
                  <a:srgbClr val="FFCC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150981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432000" p14:dur="10"/>
    </mc:Choice>
    <mc:Fallback>
      <p:transition advTm="432000"/>
    </mc:Fallback>
  </mc:AlternateContent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55830" y="2125889"/>
            <a:ext cx="193944" cy="3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334" tIns="46667" rIns="93334" bIns="46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 134"/>
          <p:cNvSpPr txBox="1"/>
          <p:nvPr/>
        </p:nvSpPr>
        <p:spPr>
          <a:xfrm>
            <a:off x="820229" y="4087159"/>
            <a:ext cx="3184835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46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033C215E-4CD0-AB51-03E9-4C5416ACCE12}"/>
              </a:ext>
            </a:extLst>
          </p:cNvPr>
          <p:cNvSpPr txBox="1">
            <a:spLocks noChangeArrowheads="1"/>
          </p:cNvSpPr>
          <p:nvPr/>
        </p:nvSpPr>
        <p:spPr>
          <a:xfrm>
            <a:off x="186125" y="448183"/>
            <a:ext cx="6489261" cy="600410"/>
          </a:xfrm>
          <a:prstGeom prst="rect">
            <a:avLst/>
          </a:prstGeom>
        </p:spPr>
        <p:txBody>
          <a:bodyPr vert="horz" lIns="0" tIns="46667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166095">
              <a:defRPr/>
            </a:pPr>
            <a:r>
              <a:rPr lang="ru-RU" sz="18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МУНИЦИПАЛЬНЫЙ ДОЛГ </a:t>
            </a:r>
            <a:r>
              <a:rPr lang="ru-RU" sz="1800" b="1" i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Дальнеконстантиновского муниципального округа в 2025 году</a:t>
            </a:r>
            <a:endParaRPr lang="ru-RU" sz="1800" b="1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537874677"/>
              </p:ext>
            </p:extLst>
          </p:nvPr>
        </p:nvGraphicFramePr>
        <p:xfrm>
          <a:off x="1762818" y="1680817"/>
          <a:ext cx="4912568" cy="328672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4" name="Скругленный прямоугольник 4">
            <a:extLst>
              <a:ext uri="{FF2B5EF4-FFF2-40B4-BE49-F238E27FC236}">
                <a16:creationId xmlns:a16="http://schemas.microsoft.com/office/drawing/2014/main" id="{251CDDCB-090E-7553-ABD5-13415A160485}"/>
              </a:ext>
            </a:extLst>
          </p:cNvPr>
          <p:cNvSpPr/>
          <p:nvPr/>
        </p:nvSpPr>
        <p:spPr>
          <a:xfrm>
            <a:off x="89495" y="1989551"/>
            <a:ext cx="6679009" cy="16326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64" tIns="42332" rIns="84664" bIns="42332" rtlCol="0" anchor="ctr"/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sz="1400" b="1"/>
          </a:p>
          <a:p>
            <a:pPr lvl="0">
              <a:spcBef>
                <a:spcPct val="20000"/>
              </a:spcBef>
            </a:pPr>
            <a:r>
              <a:rPr lang="ru-RU" sz="1400" b="1"/>
              <a:t>РЕГЛАМЕНТИРУЕТСЯ: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b="1"/>
              <a:t>статьей 107 Бюджетного кодекса Российской Федерации,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b="1"/>
              <a:t>Положением о муниципальном долге Дальнеконстантиновского муниципального округа Нижегородской области, утвержденным Советом депутатов Дальнеконстантиновского муниципального округа от 22.09.2022 № 24/1,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b="1"/>
              <a:t>статьей 20, 21 решения Совета депутатов «О бюджете Дальнеконстантиновского муниципального округа на 2025 год и плановый период 2026 и 2027 годов», согласно которой установлен:</a:t>
            </a:r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Содержимое 7">
            <a:extLst>
              <a:ext uri="{FF2B5EF4-FFF2-40B4-BE49-F238E27FC236}">
                <a16:creationId xmlns:a16="http://schemas.microsoft.com/office/drawing/2014/main" id="{6626E459-BA66-3181-E738-BF7663E70151}"/>
              </a:ext>
            </a:extLst>
          </p:cNvPr>
          <p:cNvSpPr txBox="1"/>
          <p:nvPr/>
        </p:nvSpPr>
        <p:spPr>
          <a:xfrm>
            <a:off x="182614" y="4087159"/>
            <a:ext cx="6567998" cy="459369"/>
          </a:xfrm>
          <a:prstGeom prst="rect">
            <a:avLst/>
          </a:prstGeom>
          <a:gradFill>
            <a:gsLst>
              <a:gs pos="20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93000">
                <a:srgbClr val="FF9999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1400"/>
              <a:t>Верхний предел муниципального внутреннего долга на 01.01.2026 г. – </a:t>
            </a:r>
            <a:r>
              <a:rPr lang="ru-RU" sz="1500" b="1" kern="50">
                <a:effectLst/>
                <a:ea typeface="Lucida Sans Unicode" panose="020b0602030504020204" pitchFamily="34" charset="0"/>
              </a:rPr>
              <a:t>126.758.641,00</a:t>
            </a:r>
            <a:r>
              <a:rPr lang="ru-RU" sz="1800" kern="5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 </a:t>
            </a:r>
            <a:r>
              <a:rPr lang="ru-RU" sz="1400" b="1"/>
              <a:t>руб. </a:t>
            </a:r>
            <a:r>
              <a:rPr lang="ru-RU" sz="1400"/>
              <a:t>  </a:t>
            </a:r>
            <a:endParaRPr lang="ru-RU" sz="1400" b="1"/>
          </a:p>
        </p:txBody>
      </p:sp>
      <p:sp>
        <p:nvSpPr>
          <p:cNvPr id="36" name="Содержимое 7">
            <a:extLst>
              <a:ext uri="{FF2B5EF4-FFF2-40B4-BE49-F238E27FC236}">
                <a16:creationId xmlns:a16="http://schemas.microsoft.com/office/drawing/2014/main" id="{92CA3778-46F8-FA52-7C1D-79AB4DB5A5C8}"/>
              </a:ext>
            </a:extLst>
          </p:cNvPr>
          <p:cNvSpPr txBox="1"/>
          <p:nvPr/>
        </p:nvSpPr>
        <p:spPr>
          <a:xfrm>
            <a:off x="860120" y="6042698"/>
            <a:ext cx="5169180" cy="2653119"/>
          </a:xfrm>
          <a:prstGeom prst="rect">
            <a:avLst/>
          </a:prstGeom>
          <a:gradFill>
            <a:gsLst>
              <a:gs pos="20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93000">
                <a:srgbClr val="FF9999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lvl="1" algn="just">
              <a:spcBef>
                <a:spcPct val="20000"/>
              </a:spcBef>
            </a:pPr>
            <a:r>
              <a:rPr lang="ru-RU" sz="2600" b="1" i="1" u="sng"/>
              <a:t>Следовательно, </a:t>
            </a:r>
          </a:p>
          <a:p>
            <a:pPr lvl="1" algn="just">
              <a:spcBef>
                <a:spcPct val="20000"/>
              </a:spcBef>
            </a:pPr>
            <a:r>
              <a:rPr lang="ru-RU" sz="2100" b="1" i="1"/>
              <a:t>Муниципальный долг </a:t>
            </a:r>
            <a:r>
              <a:rPr lang="ru-RU" sz="2000" b="1" i="1"/>
              <a:t>соответствует ограничениям</a:t>
            </a:r>
            <a:r>
              <a:rPr lang="ru-RU" sz="1400" b="1"/>
              <a:t>, </a:t>
            </a:r>
            <a:r>
              <a:rPr lang="ru-RU" sz="1400"/>
              <a:t>установленным Решением о бюджете, и на начало 2026 года составляет </a:t>
            </a:r>
            <a:r>
              <a:rPr lang="ru-RU" sz="1400" b="1">
                <a:solidFill>
                  <a:schemeClr val="tx1"/>
                </a:solidFill>
              </a:rPr>
              <a:t>0,0%</a:t>
            </a:r>
            <a:r>
              <a:rPr lang="ru-RU" sz="1400"/>
              <a:t> от суммы доходов местного бюджета (без учета безвозмездных поступлений и поступлений налоговых доходов по дополнительным нормативам отчислений), </a:t>
            </a:r>
            <a:r>
              <a:rPr lang="ru-RU" sz="2000" b="1" i="1"/>
              <a:t>что свидетельствует о безопасном уровне долговых обязательств муниципального округа</a:t>
            </a:r>
            <a:endParaRPr kumimoji="0" lang="ru-RU" sz="2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Содержимое 7">
            <a:extLst>
              <a:ext uri="{FF2B5EF4-FFF2-40B4-BE49-F238E27FC236}">
                <a16:creationId xmlns:a16="http://schemas.microsoft.com/office/drawing/2014/main" id="{DC211298-864D-A944-D1F2-147FD2268764}"/>
              </a:ext>
            </a:extLst>
          </p:cNvPr>
          <p:cNvSpPr txBox="1"/>
          <p:nvPr/>
        </p:nvSpPr>
        <p:spPr>
          <a:xfrm>
            <a:off x="182614" y="4828494"/>
            <a:ext cx="6567998" cy="1021181"/>
          </a:xfrm>
          <a:prstGeom prst="rect">
            <a:avLst/>
          </a:prstGeom>
          <a:gradFill>
            <a:gsLst>
              <a:gs pos="20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93000">
                <a:srgbClr val="FF9999"/>
              </a:gs>
            </a:gsLst>
            <a:lin ang="5400000" scaled="1"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indent="-342900" algn="just"/>
            <a:r>
              <a:rPr lang="ru-RU" b="1" u="sng"/>
              <a:t>Муниципальный долг на 01.01.2026 год составил 0,00 руб., соответственно расходов по муниципальному долгу не производилось</a:t>
            </a:r>
          </a:p>
          <a:p>
            <a:pPr lvl="0" indent="-342900" algn="just"/>
            <a:endParaRPr lang="ru-RU" b="1" u="sng"/>
          </a:p>
        </p:txBody>
      </p:sp>
      <p:sp>
        <p:nvSpPr>
          <p:cNvPr id="4" name="Содержимое 7">
            <a:extLst>
              <a:ext uri="{FF2B5EF4-FFF2-40B4-BE49-F238E27FC236}">
                <a16:creationId xmlns:a16="http://schemas.microsoft.com/office/drawing/2014/main" id="{042A2B03-3BEE-2243-9D99-A49FEAB92ECF}"/>
              </a:ext>
            </a:extLst>
          </p:cNvPr>
          <p:cNvSpPr txBox="1"/>
          <p:nvPr/>
        </p:nvSpPr>
        <p:spPr>
          <a:xfrm>
            <a:off x="4149080" y="1166848"/>
            <a:ext cx="2434468" cy="747719"/>
          </a:xfrm>
          <a:prstGeom prst="rect">
            <a:avLst/>
          </a:prstGeom>
          <a:gradFill>
            <a:gsLst>
              <a:gs pos="20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93000">
                <a:srgbClr val="FF9999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600" b="1"/>
              <a:t>0,00 руб.</a:t>
            </a:r>
          </a:p>
        </p:txBody>
      </p:sp>
    </p:spTree>
    <p:extLst>
      <p:ext uri="{BB962C8B-B14F-4D97-AF65-F5344CB8AC3E}">
        <p14:creationId xmlns:p14="http://schemas.microsoft.com/office/powerpoint/2010/main" val="121200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432000" p14:dur="10"/>
    </mc:Choice>
    <mc:Fallback>
      <p:transition advTm="432000"/>
    </mc:Fallback>
  </mc:AlternateContent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116632" y="3925829"/>
            <a:ext cx="6554459" cy="5012994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marL="12963"/>
            <a:endParaRPr lang="en-US" sz="400" b="1">
              <a:solidFill>
                <a:srgbClr val="D7263D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Хотите больше узнать о принятом Решении или другую информацию по бюджету?  </a:t>
            </a:r>
            <a:endParaRPr lang="ru-RU" sz="1200" b="1">
              <a:effectLst/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Многое можно найти на официальном сайте администрации на странице Финансового управления в соответствующем периоде информации о бюджете или на страничке в социальных сетях </a:t>
            </a:r>
            <a:endParaRPr lang="ru-RU" sz="1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963"/>
            <a:endParaRPr lang="ru-RU" sz="1300" b="1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12963"/>
            <a:r>
              <a:rPr lang="ru-RU" sz="1300"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Страницы </a:t>
            </a:r>
            <a:r>
              <a:rPr lang="ru-RU" sz="1300" b="1">
                <a:solidFill>
                  <a:schemeClr val="accent1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anose="02020603050405020304" pitchFamily="18" charset="0"/>
              </a:rPr>
              <a:t>финансового органа</a:t>
            </a:r>
            <a:r>
              <a:rPr lang="ru-RU" sz="1300"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 социальных сетях</a:t>
            </a:r>
            <a:endParaRPr lang="ru-RU" sz="1300" b="1">
              <a:solidFill>
                <a:srgbClr val="306BAC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12963"/>
            <a:endParaRPr lang="ru-RU" sz="500" b="1">
              <a:solidFill>
                <a:srgbClr val="306BAC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442913"/>
            <a:r>
              <a:rPr lang="en-US" sz="1100" b="1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https://adm-dk.nobl.ru</a:t>
            </a:r>
            <a:endParaRPr lang="ru-RU" sz="1100" b="1">
              <a:solidFill>
                <a:srgbClr val="FFFF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442913"/>
            <a:r>
              <a:rPr lang="en-US" sz="1100" b="1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3"/>
              </a:rPr>
              <a:t>https://adm-dk.nobl.ru/activity/2840</a:t>
            </a:r>
            <a:r>
              <a:rPr lang="ru-RU" sz="1100" b="1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3"/>
              </a:rPr>
              <a:t>1/</a:t>
            </a:r>
            <a:endParaRPr lang="en-US" sz="1100" b="1">
              <a:solidFill>
                <a:srgbClr val="FFFF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442913"/>
            <a:r>
              <a:rPr lang="en-US" sz="1050" b="1" i="0">
                <a:solidFill>
                  <a:srgbClr val="050624"/>
                </a:solidFill>
                <a:effectLst/>
                <a:highlight>
                  <a:srgbClr val="FFFFFF"/>
                </a:highlight>
                <a:latin typeface="Manrope"/>
                <a:hlinkClick r:id="rId4"/>
              </a:rPr>
              <a:t>https://vk.com/club221985996</a:t>
            </a:r>
            <a:r>
              <a:rPr lang="en-US" sz="1050" b="1" i="0">
                <a:solidFill>
                  <a:srgbClr val="050624"/>
                </a:solidFill>
                <a:effectLst/>
                <a:highlight>
                  <a:srgbClr val="FFFFFF"/>
                </a:highlight>
                <a:latin typeface="Manrope"/>
              </a:rPr>
              <a:t>  </a:t>
            </a:r>
            <a:endParaRPr lang="ru-RU" sz="1050" b="1">
              <a:solidFill>
                <a:srgbClr val="FFFF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442913"/>
            <a:endParaRPr lang="en-US" sz="900" b="1">
              <a:solidFill>
                <a:srgbClr val="3C6997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12963"/>
            <a:endParaRPr lang="ru-RU" sz="500" b="1">
              <a:solidFill>
                <a:srgbClr val="306BA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endParaRPr lang="ru-RU" sz="500" b="1">
              <a:solidFill>
                <a:srgbClr val="306BA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endParaRPr lang="ru-RU" sz="500" b="1">
              <a:solidFill>
                <a:srgbClr val="306BA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r>
              <a:rPr lang="ru-RU" sz="1300" b="1">
                <a:solidFill>
                  <a:srgbClr val="306BA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График работы</a:t>
            </a:r>
          </a:p>
          <a:p>
            <a:pPr marL="12963"/>
            <a:r>
              <a:rPr lang="ru-RU" sz="140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sz="1400">
              <a:latin typeface="Century Gothic" panose="020b0502020202020204" pitchFamily="34" charset="0"/>
              <a:cs typeface="Times New Roman" pitchFamily="18" charset="0"/>
            </a:endParaRPr>
          </a:p>
          <a:p>
            <a:pPr marL="12963"/>
            <a:r>
              <a:rPr lang="ru-RU" sz="1400" b="0" i="1">
                <a:solidFill>
                  <a:srgbClr val="195283"/>
                </a:solidFill>
                <a:effectLst/>
                <a:latin typeface="Times New Roman" pitchFamily="18" charset="0"/>
              </a:rPr>
              <a:t>понедельник - четверг </a:t>
            </a:r>
            <a:r>
              <a:rPr lang="en-US" sz="1400" b="0" i="1">
                <a:solidFill>
                  <a:srgbClr val="195283"/>
                </a:solidFill>
                <a:effectLst/>
                <a:latin typeface="Times New Roman" pitchFamily="18" charset="0"/>
              </a:rPr>
              <a:t>                     </a:t>
            </a:r>
            <a:r>
              <a:rPr lang="ru-RU" sz="1400" b="0" i="1">
                <a:solidFill>
                  <a:srgbClr val="195283"/>
                </a:solidFill>
                <a:effectLst/>
                <a:latin typeface="Times New Roman" pitchFamily="18" charset="0"/>
              </a:rPr>
              <a:t>8.00-17.00, </a:t>
            </a:r>
            <a:endParaRPr lang="en-US" sz="1400" b="0" i="1">
              <a:solidFill>
                <a:srgbClr val="195283"/>
              </a:solidFill>
              <a:effectLst/>
              <a:latin typeface="Times New Roman" pitchFamily="18" charset="0"/>
            </a:endParaRPr>
          </a:p>
          <a:p>
            <a:pPr marL="12963"/>
            <a:r>
              <a:rPr lang="ru-RU" sz="1400" b="0" i="1">
                <a:solidFill>
                  <a:srgbClr val="195283"/>
                </a:solidFill>
                <a:effectLst/>
                <a:latin typeface="Times New Roman" pitchFamily="18" charset="0"/>
              </a:rPr>
              <a:t>пятница </a:t>
            </a:r>
            <a:r>
              <a:rPr lang="en-US" sz="1400" b="0" i="1">
                <a:solidFill>
                  <a:srgbClr val="195283"/>
                </a:solidFill>
                <a:effectLst/>
                <a:latin typeface="Times New Roman" pitchFamily="18" charset="0"/>
              </a:rPr>
              <a:t>                                            </a:t>
            </a:r>
            <a:r>
              <a:rPr lang="ru-RU" sz="1400" b="0" i="1">
                <a:solidFill>
                  <a:srgbClr val="195283"/>
                </a:solidFill>
                <a:effectLst/>
                <a:latin typeface="Times New Roman" pitchFamily="18" charset="0"/>
              </a:rPr>
              <a:t>8.00-16.00, </a:t>
            </a:r>
            <a:endParaRPr lang="en-US" sz="1400" b="0" i="1">
              <a:solidFill>
                <a:srgbClr val="195283"/>
              </a:solidFill>
              <a:effectLst/>
              <a:latin typeface="Times New Roman" pitchFamily="18" charset="0"/>
            </a:endParaRPr>
          </a:p>
          <a:p>
            <a:pPr marL="12963"/>
            <a:r>
              <a:rPr lang="ru-RU" sz="1400" b="0" i="1">
                <a:solidFill>
                  <a:srgbClr val="195283"/>
                </a:solidFill>
                <a:effectLst/>
                <a:latin typeface="Times New Roman" pitchFamily="18" charset="0"/>
              </a:rPr>
              <a:t>перерыв</a:t>
            </a:r>
            <a:r>
              <a:rPr lang="en-US" sz="1400" b="0" i="1">
                <a:solidFill>
                  <a:srgbClr val="195283"/>
                </a:solidFill>
                <a:effectLst/>
                <a:latin typeface="Times New Roman" pitchFamily="18" charset="0"/>
              </a:rPr>
              <a:t> </a:t>
            </a:r>
            <a:r>
              <a:rPr lang="ru-RU" sz="1400" b="0" i="1">
                <a:solidFill>
                  <a:srgbClr val="195283"/>
                </a:solidFill>
                <a:effectLst/>
                <a:latin typeface="Times New Roman" pitchFamily="18" charset="0"/>
              </a:rPr>
              <a:t>на обед                              12.00-12.48,</a:t>
            </a:r>
          </a:p>
          <a:p>
            <a:pPr marL="12963"/>
            <a:r>
              <a:rPr lang="ru-RU" sz="1400" b="0" i="1">
                <a:solidFill>
                  <a:srgbClr val="195283"/>
                </a:solidFill>
                <a:effectLst/>
                <a:latin typeface="Times New Roman" pitchFamily="18" charset="0"/>
              </a:rPr>
              <a:t>суббота и воскресенье                   выходные дни.</a:t>
            </a:r>
            <a:endParaRPr lang="ru-RU" sz="1400" b="1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12963"/>
            <a:r>
              <a:rPr lang="ru-RU" sz="130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12963"/>
            <a:r>
              <a:rPr lang="ru-RU" sz="1400"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Прием граждан</a:t>
            </a:r>
          </a:p>
          <a:p>
            <a:pPr marL="12963"/>
            <a:endParaRPr lang="ru-RU" sz="1400" b="1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400">
                <a:solidFill>
                  <a:srgbClr val="3C6997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u="sng">
                <a:solidFill>
                  <a:srgbClr val="195283"/>
                </a:solidFill>
                <a:effectLst/>
                <a:latin typeface="Times New Roman" pitchFamily="18" charset="0"/>
              </a:rPr>
              <a:t>Начальник финансового управления</a:t>
            </a:r>
            <a:r>
              <a:rPr lang="ru-RU" sz="1400" i="1">
                <a:solidFill>
                  <a:srgbClr val="195283"/>
                </a:solidFill>
                <a:effectLst/>
                <a:latin typeface="Times New Roman" pitchFamily="18" charset="0"/>
              </a:rPr>
              <a:t> </a:t>
            </a:r>
            <a:r>
              <a:rPr lang="ru-RU" sz="1400" b="1" i="1">
                <a:solidFill>
                  <a:srgbClr val="195283"/>
                </a:solidFill>
                <a:effectLst/>
                <a:latin typeface="Times New Roman" pitchFamily="18" charset="0"/>
              </a:rPr>
              <a:t>- </a:t>
            </a:r>
            <a:r>
              <a:rPr lang="ru-RU" sz="1400" b="0" i="1">
                <a:solidFill>
                  <a:srgbClr val="195283"/>
                </a:solidFill>
                <a:effectLst/>
                <a:latin typeface="Times New Roman" pitchFamily="18" charset="0"/>
              </a:rPr>
              <a:t>Фирова Ирина Николаевна</a:t>
            </a:r>
            <a:br>
              <a:rPr lang="ru-RU" sz="1400" b="0" i="1">
                <a:solidFill>
                  <a:srgbClr val="195283"/>
                </a:solidFill>
                <a:effectLst/>
                <a:latin typeface="Times New Roman" pitchFamily="18" charset="0"/>
              </a:rPr>
            </a:br>
            <a:endParaRPr lang="ru-RU" sz="1400">
              <a:solidFill>
                <a:srgbClr val="3C6997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116632" y="67434"/>
            <a:ext cx="6550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rgbClr val="3C699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КОНТАКТНАЯ ИНФОРМАЦИЯ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257800" y="8657168"/>
            <a:ext cx="1600200" cy="486832"/>
          </a:xfrm>
        </p:spPr>
        <p:txBody>
          <a:bodyPr vert="horz" lIns="93334" tIns="46667" rIns="93334" bIns="46667" rtlCol="0" anchor="ctr"/>
          <a:lstStyle/>
          <a:p>
            <a:fld id="{8856579A-26EE-4AAB-A52B-7127D00329BA}" type="slidenum"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47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4901" y="3969686"/>
            <a:ext cx="6606704" cy="4687482"/>
          </a:xfrm>
          <a:prstGeom prst="roundRect">
            <a:avLst>
              <a:gd name="adj" fmla="val 240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64" tIns="42332" rIns="84664" bIns="42332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2346" y="524032"/>
            <a:ext cx="6582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63"/>
            <a:r>
              <a:rPr lang="ru-RU" sz="1600" b="1">
                <a:solidFill>
                  <a:schemeClr val="tx1"/>
                </a:solidFill>
              </a:rPr>
              <a:t>Финансовое управление администрации Дальнеконстантиновского муниципального округа</a:t>
            </a:r>
            <a:endParaRPr lang="ru-RU" sz="1600" b="1"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24568" y="1132398"/>
            <a:ext cx="254043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>
              <a:tabLst>
                <a:tab pos="357188"/>
              </a:tabLst>
            </a:pPr>
            <a:r>
              <a:rPr lang="ru-RU" sz="1400">
                <a:solidFill>
                  <a:srgbClr val="3C6997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Адрес</a:t>
            </a:r>
            <a:endParaRPr lang="ru-RU" sz="1000">
              <a:solidFill>
                <a:schemeClr val="tx1"/>
              </a:solidFill>
            </a:endParaRPr>
          </a:p>
          <a:p>
            <a:pPr algn="ctr"/>
            <a:r>
              <a:rPr lang="ru-RU" sz="1200">
                <a:solidFill>
                  <a:schemeClr val="tx1"/>
                </a:solidFill>
              </a:rPr>
              <a:t>Нижегородская область, р.п.Дальнее Константиново, ул.Советская, д.99, каб.317</a:t>
            </a:r>
            <a:endParaRPr lang="ru-RU" sz="120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itchFamily="18" charset="0"/>
            </a:endParaRPr>
          </a:p>
          <a:p>
            <a:pPr marL="449263" algn="ctr"/>
            <a:endParaRPr lang="ru-RU" sz="80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itchFamily="18" charset="0"/>
            </a:endParaRPr>
          </a:p>
          <a:p>
            <a:pPr marL="449263"/>
            <a:r>
              <a:rPr lang="ru-RU" sz="1400">
                <a:solidFill>
                  <a:srgbClr val="3C6997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Почтовый адрес:</a:t>
            </a:r>
          </a:p>
          <a:p>
            <a:pPr algn="ctr"/>
            <a:r>
              <a:rPr lang="ru-RU" sz="1000">
                <a:solidFill>
                  <a:schemeClr val="tx1"/>
                </a:solidFill>
              </a:rPr>
              <a:t>606310, Нижегородская область, </a:t>
            </a:r>
          </a:p>
          <a:p>
            <a:pPr algn="ctr"/>
            <a:r>
              <a:rPr lang="ru-RU" sz="1000" err="1">
                <a:solidFill>
                  <a:schemeClr val="tx1"/>
                </a:solidFill>
              </a:rPr>
              <a:t>р.п.Дальнее Константиново, </a:t>
            </a:r>
          </a:p>
          <a:p>
            <a:pPr algn="ctr"/>
            <a:r>
              <a:rPr lang="ru-RU" sz="1000" err="1">
                <a:solidFill>
                  <a:schemeClr val="tx1"/>
                </a:solidFill>
              </a:rPr>
              <a:t>ул.Советская, д.99, каб.317</a:t>
            </a:r>
            <a:endParaRPr lang="ru-RU" sz="100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itchFamily="18" charset="0"/>
            </a:endParaRPr>
          </a:p>
          <a:p>
            <a:pPr algn="ctr"/>
            <a:endParaRPr lang="ru-RU" sz="100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ru-RU" sz="1200">
                <a:solidFill>
                  <a:schemeClr val="tx1"/>
                </a:solidFill>
              </a:rPr>
              <a:t>8- 83168-51285, 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8-83168-51106ф</a:t>
            </a:r>
            <a:endParaRPr lang="ru-RU" sz="30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itchFamily="18" charset="0"/>
            </a:endParaRPr>
          </a:p>
          <a:p>
            <a:pPr marL="449263" algn="ctr"/>
            <a:endParaRPr lang="ru-RU" sz="100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itchFamily="18" charset="0"/>
              <a:hlinkClick r:id="rId5" action="ppaction://hlinkfile"/>
            </a:endParaRPr>
          </a:p>
          <a:p>
            <a:pPr marL="12963" algn="ctr"/>
            <a:endParaRPr lang="ru-RU" sz="140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itchFamily="18" charset="0"/>
              <a:hlinkClick r:id="rId6"/>
            </a:endParaRPr>
          </a:p>
          <a:p>
            <a:pPr marL="12963" algn="ctr"/>
            <a:r>
              <a:rPr lang="en-US" sz="1400">
                <a:solidFill>
                  <a:srgbClr val="3C6997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anose="02020603050405020304" pitchFamily="18" charset="0"/>
                <a:hlinkClick r:id="rId6"/>
              </a:rPr>
              <a:t>dkrfo@inbox.ru</a:t>
            </a:r>
            <a:endParaRPr lang="ru-RU" sz="140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itchFamily="18" charset="0"/>
            </a:endParaRPr>
          </a:p>
          <a:p>
            <a:pPr marL="12963" algn="ctr"/>
            <a:endParaRPr lang="ru-RU" sz="140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4" name="Picture 3">
            <a:hlinkClick r:id="rId9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5F2BC"/>
              </a:clrFrom>
              <a:clrTo>
                <a:srgbClr val="D5F2B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49" t="16042" r="14572" b="10918"/>
          <a:stretch>
            <a:fillRect/>
          </a:stretch>
        </p:blipFill>
        <p:spPr bwMode="auto">
          <a:xfrm>
            <a:off x="253028" y="1158751"/>
            <a:ext cx="2952328" cy="2388720"/>
          </a:xfrm>
          <a:prstGeom prst="roundRect">
            <a:avLst>
              <a:gd name="adj" fmla="val 3175"/>
            </a:avLst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Капля 4"/>
          <p:cNvSpPr/>
          <p:nvPr/>
        </p:nvSpPr>
        <p:spPr>
          <a:xfrm rot="8093669">
            <a:off x="1152688" y="1364646"/>
            <a:ext cx="540000" cy="540000"/>
          </a:xfrm>
          <a:prstGeom prst="teardrop">
            <a:avLst/>
          </a:prstGeom>
          <a:blipFill dpi="0" rotWithShape="0">
            <a:blip r:embed="rId10">
              <a:alphaModFix amt="99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tile tx="31750" ty="25400" sx="28000" sy="28000" flip="none" algn="ctr"/>
          </a:blipFill>
          <a:ln>
            <a:solidFill>
              <a:srgbClr val="FF9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kapustin_ns\Downloads\iconmonstr-email-7-240.png"/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6146" y="227340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g1.freepng.ru/20180422/sxq/kisspng-computer-icons-telephone-call-telephone-symbol-5adc94aed387c5.3656306815244054228664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361">
                        <a14:foregroundMark x1="81967" y1="14754" x2="81967" y2="14754"/>
                        <a14:foregroundMark x1="83607" y1="27869" x2="83607" y2="27869"/>
                        <a14:foregroundMark x1="22951" y1="68852" x2="22951" y2="68852"/>
                        <a14:foregroundMark x1="18033" y1="52459" x2="18033" y2="52459"/>
                        <a14:foregroundMark x1="6557" y1="14754" x2="6557" y2="14754"/>
                        <a14:foregroundMark x1="68852" y1="39344" x2="68852" y2="39344"/>
                        <a14:foregroundMark x1="57377" y1="14754" x2="57377" y2="14754"/>
                        <a14:foregroundMark x1="95082" y1="81967" x2="95082" y2="81967"/>
                        <a14:foregroundMark x1="37705" y1="93443" x2="37705" y2="93443"/>
                        <a14:foregroundMark x1="6557" y1="91803" x2="6557" y2="91803"/>
                        <a14:foregroundMark x1="19672" y1="85246" x2="19672" y2="85246"/>
                        <a14:foregroundMark x1="34426" y1="80328" x2="34426" y2="80328"/>
                        <a14:backgroundMark x1="31148" y1="29508" x2="31148" y2="29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4862" y="2932225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mydecorative.com/wp-content/uploads/2017/11/web.png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611" y="493471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61085" y="5364088"/>
            <a:ext cx="63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7" name="Picture 11" descr="C:\Users\kapustin_ns\Downloads\iconmonstr-location-25-240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6674" y="1446552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apustin_ns\Downloads\iconmonstr-email-12-240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237" y="3447759"/>
            <a:ext cx="239331" cy="2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39ACF3-744B-77CE-2AEC-76C7A8F647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3" r="11583" b="19551"/>
          <a:stretch>
            <a:fillRect/>
          </a:stretch>
        </p:blipFill>
        <p:spPr>
          <a:xfrm>
            <a:off x="124268" y="1129449"/>
            <a:ext cx="3728635" cy="2644762"/>
          </a:xfrm>
          <a:prstGeom prst="rect">
            <a:avLst/>
          </a:prstGeom>
        </p:spPr>
      </p:pic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2E16BBFF-1DD1-63FF-A4DE-34E6509D912A}"/>
              </a:ext>
            </a:extLst>
          </p:cNvPr>
          <p:cNvSpPr/>
          <p:nvPr/>
        </p:nvSpPr>
        <p:spPr>
          <a:xfrm>
            <a:off x="1040850" y="2359241"/>
            <a:ext cx="554563" cy="365528"/>
          </a:xfrm>
          <a:prstGeom prst="wedgeEllipseCallout">
            <a:avLst>
              <a:gd name="adj1" fmla="val 33462"/>
              <a:gd name="adj2" fmla="val 73937"/>
            </a:avLst>
          </a:prstGeom>
          <a:solidFill>
            <a:srgbClr val="FF2F3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A7AAE7C-00F0-A0FE-BC79-6B0C41ABC423}"/>
              </a:ext>
            </a:extLst>
          </p:cNvPr>
          <p:cNvCxnSpPr/>
          <p:nvPr/>
        </p:nvCxnSpPr>
        <p:spPr>
          <a:xfrm>
            <a:off x="261085" y="6084168"/>
            <a:ext cx="63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60571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6858000" cy="9146870"/>
            <a:chExt cx="6858000" cy="914687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gradFill flip="none" rotWithShape="1">
              <a:gsLst>
                <a:gs pos="99000">
                  <a:srgbClr val="7030A0"/>
                </a:gs>
                <a:gs pos="52000">
                  <a:srgbClr val="5B68B6">
                    <a:lumMod val="90000"/>
                  </a:srgbClr>
                </a:gs>
                <a:gs pos="0">
                  <a:srgbClr val="0046A5">
                    <a:alpha val="81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0" y="2870"/>
              <a:ext cx="6858000" cy="9144000"/>
              <a:chExt cx="6858000" cy="914400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0" y="29823"/>
                <a:ext cx="6858000" cy="2339752"/>
              </a:xfrm>
              <a:prstGeom prst="rect">
                <a:avLst/>
              </a:prstGeom>
              <a:gradFill flip="none" rotWithShape="1">
                <a:gsLst>
                  <a:gs pos="0">
                    <a:srgbClr val="0067E8"/>
                  </a:gs>
                  <a:gs pos="100000">
                    <a:srgbClr val="0067E8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 flipV="1">
                <a:off x="0" y="0"/>
                <a:ext cx="4797152" cy="2339752"/>
              </a:xfrm>
              <a:prstGeom prst="triangle">
                <a:avLst>
                  <a:gd name="adj" fmla="val 0"/>
                </a:avLst>
              </a:prstGeom>
              <a:gradFill>
                <a:gsLst>
                  <a:gs pos="14000">
                    <a:srgbClr val="7030A0">
                      <a:alpha val="0"/>
                      <a:lumMod val="100000"/>
                    </a:srgbClr>
                  </a:gs>
                  <a:gs pos="100000">
                    <a:srgbClr val="000073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Равнобедренный треугольник 7"/>
              <p:cNvSpPr/>
              <p:nvPr/>
            </p:nvSpPr>
            <p:spPr>
              <a:xfrm flipH="1">
                <a:off x="2636912" y="899592"/>
                <a:ext cx="4221088" cy="1440160"/>
              </a:xfrm>
              <a:prstGeom prst="triangle">
                <a:avLst>
                  <a:gd name="adj" fmla="val 0"/>
                </a:avLst>
              </a:prstGeom>
              <a:gradFill>
                <a:gsLst>
                  <a:gs pos="100000">
                    <a:schemeClr val="accent1"/>
                  </a:gs>
                  <a:gs pos="0">
                    <a:srgbClr val="0067E8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араллелограмм 7"/>
              <p:cNvSpPr/>
              <p:nvPr/>
            </p:nvSpPr>
            <p:spPr>
              <a:xfrm rot="5400000">
                <a:off x="392558" y="4592993"/>
                <a:ext cx="3651414" cy="4413870"/>
              </a:xfrm>
              <a:custGeom>
                <a:gdLst>
                  <a:gd name="connsiteX0" fmla="*/ 0 w 3651414"/>
                  <a:gd name="connsiteY0" fmla="*/ 4413870 h 4413870"/>
                  <a:gd name="connsiteX1" fmla="*/ 2650635 w 3651414"/>
                  <a:gd name="connsiteY1" fmla="*/ 0 h 4413870"/>
                  <a:gd name="connsiteX2" fmla="*/ 3651414 w 3651414"/>
                  <a:gd name="connsiteY2" fmla="*/ 1858087 h 4413870"/>
                  <a:gd name="connsiteX3" fmla="*/ 1504175 w 3651414"/>
                  <a:gd name="connsiteY3" fmla="*/ 4413870 h 4413870"/>
                  <a:gd name="connsiteX4" fmla="*/ 0 w 3651414"/>
                  <a:gd name="connsiteY4" fmla="*/ 4413870 h 441387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1414" h="4413870">
                    <a:moveTo>
                      <a:pt x="0" y="4413870"/>
                    </a:moveTo>
                    <a:lnTo>
                      <a:pt x="2650635" y="0"/>
                    </a:lnTo>
                    <a:lnTo>
                      <a:pt x="3651414" y="1858087"/>
                    </a:lnTo>
                    <a:lnTo>
                      <a:pt x="1504175" y="4413870"/>
                    </a:lnTo>
                    <a:lnTo>
                      <a:pt x="0" y="4413870"/>
                    </a:lnTo>
                    <a:close/>
                  </a:path>
                </a:pathLst>
              </a:custGeom>
              <a:solidFill>
                <a:srgbClr val="0067E8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1556792" y="6300192"/>
                <a:ext cx="5301208" cy="2843808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A90F35">
                      <a:shade val="30000"/>
                      <a:satMod val="115000"/>
                      <a:alpha val="50000"/>
                    </a:srgbClr>
                  </a:gs>
                  <a:gs pos="50000">
                    <a:srgbClr val="A90F35">
                      <a:shade val="67500"/>
                      <a:satMod val="115000"/>
                      <a:alpha val="50000"/>
                    </a:srgbClr>
                  </a:gs>
                  <a:gs pos="100000">
                    <a:srgbClr val="A90F35">
                      <a:shade val="100000"/>
                      <a:satMod val="115000"/>
                      <a:alpha val="5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1296224" y="213155"/>
                <a:ext cx="5480047" cy="1363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49263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tabLst>
                    <a:tab pos="0"/>
                    <a:tab pos="914400"/>
                    <a:tab pos="1828800"/>
                    <a:tab pos="2743200"/>
                    <a:tab pos="3657600"/>
                    <a:tab pos="4572000"/>
                    <a:tab pos="5486400"/>
                    <a:tab pos="6400800"/>
                    <a:tab pos="7315200"/>
                    <a:tab pos="8229600"/>
                    <a:tab pos="9144000"/>
                    <a:tab pos="10058400"/>
                  </a:tabLst>
                  <a:defRPr sz="27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defTabSz="449263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"/>
                  <a:tabLst>
                    <a:tab pos="0"/>
                    <a:tab pos="914400"/>
                    <a:tab pos="1828800"/>
                    <a:tab pos="2743200"/>
                    <a:tab pos="3657600"/>
                    <a:tab pos="4572000"/>
                    <a:tab pos="5486400"/>
                    <a:tab pos="6400800"/>
                    <a:tab pos="7315200"/>
                    <a:tab pos="8229600"/>
                    <a:tab pos="9144000"/>
                    <a:tab pos="10058400"/>
                  </a:tabLst>
                  <a:defRPr sz="2200">
                    <a:solidFill>
                      <a:schemeClr val="tx2"/>
                    </a:solidFill>
                    <a:latin typeface="Georgia" pitchFamily="18" charset="0"/>
                  </a:defRPr>
                </a:lvl2pPr>
                <a:lvl3pPr marL="1143000" indent="-228600" defTabSz="449263" eaLnBrk="0" hangingPunct="0">
                  <a:spcBef>
                    <a:spcPct val="20000"/>
                  </a:spcBef>
                  <a:buClr>
                    <a:srgbClr val="6BB1C9"/>
                  </a:buClr>
                  <a:buSzPct val="75000"/>
                  <a:buFont typeface="Wingdings 2" pitchFamily="18" charset="2"/>
                  <a:buChar char=""/>
                  <a:tabLst>
                    <a:tab pos="0"/>
                    <a:tab pos="914400"/>
                    <a:tab pos="1828800"/>
                    <a:tab pos="2743200"/>
                    <a:tab pos="3657600"/>
                    <a:tab pos="4572000"/>
                    <a:tab pos="5486400"/>
                    <a:tab pos="6400800"/>
                    <a:tab pos="7315200"/>
                    <a:tab pos="8229600"/>
                    <a:tab pos="9144000"/>
                    <a:tab pos="10058400"/>
                  </a:tabLst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defTabSz="449263" eaLnBrk="0" hangingPunct="0">
                  <a:spcBef>
                    <a:spcPct val="20000"/>
                  </a:spcBef>
                  <a:buClr>
                    <a:srgbClr val="6585CF"/>
                  </a:buClr>
                  <a:buSzPct val="70000"/>
                  <a:buFont typeface="Wingdings" pitchFamily="2" charset="2"/>
                  <a:buChar char=""/>
                  <a:tabLst>
                    <a:tab pos="0"/>
                    <a:tab pos="914400"/>
                    <a:tab pos="1828800"/>
                    <a:tab pos="2743200"/>
                    <a:tab pos="3657600"/>
                    <a:tab pos="4572000"/>
                    <a:tab pos="5486400"/>
                    <a:tab pos="6400800"/>
                    <a:tab pos="7315200"/>
                    <a:tab pos="8229600"/>
                    <a:tab pos="9144000"/>
                    <a:tab pos="10058400"/>
                  </a:tabLst>
                  <a:defRPr sz="2000">
                    <a:solidFill>
                      <a:schemeClr val="tx2"/>
                    </a:solidFill>
                    <a:latin typeface="Georgia" pitchFamily="18" charset="0"/>
                  </a:defRPr>
                </a:lvl4pPr>
                <a:lvl5pPr marL="2057400" indent="-228600" defTabSz="449263" eaLnBrk="0" hangingPunct="0">
                  <a:spcBef>
                    <a:spcPct val="20000"/>
                  </a:spcBef>
                  <a:buClr>
                    <a:srgbClr val="7E6BC9"/>
                  </a:buClr>
                  <a:buChar char="•"/>
                  <a:tabLst>
                    <a:tab pos="0"/>
                    <a:tab pos="914400"/>
                    <a:tab pos="1828800"/>
                    <a:tab pos="2743200"/>
                    <a:tab pos="3657600"/>
                    <a:tab pos="4572000"/>
                    <a:tab pos="5486400"/>
                    <a:tab pos="6400800"/>
                    <a:tab pos="7315200"/>
                    <a:tab pos="8229600"/>
                    <a:tab pos="9144000"/>
                    <a:tab pos="10058400"/>
                  </a:tabLs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E6BC9"/>
                  </a:buClr>
                  <a:buChar char="•"/>
                  <a:tabLst>
                    <a:tab pos="0"/>
                    <a:tab pos="914400"/>
                    <a:tab pos="1828800"/>
                    <a:tab pos="2743200"/>
                    <a:tab pos="3657600"/>
                    <a:tab pos="4572000"/>
                    <a:tab pos="5486400"/>
                    <a:tab pos="6400800"/>
                    <a:tab pos="7315200"/>
                    <a:tab pos="8229600"/>
                    <a:tab pos="9144000"/>
                    <a:tab pos="10058400"/>
                  </a:tabLs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E6BC9"/>
                  </a:buClr>
                  <a:buChar char="•"/>
                  <a:tabLst>
                    <a:tab pos="0"/>
                    <a:tab pos="914400"/>
                    <a:tab pos="1828800"/>
                    <a:tab pos="2743200"/>
                    <a:tab pos="3657600"/>
                    <a:tab pos="4572000"/>
                    <a:tab pos="5486400"/>
                    <a:tab pos="6400800"/>
                    <a:tab pos="7315200"/>
                    <a:tab pos="8229600"/>
                    <a:tab pos="9144000"/>
                    <a:tab pos="10058400"/>
                  </a:tabLs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E6BC9"/>
                  </a:buClr>
                  <a:buChar char="•"/>
                  <a:tabLst>
                    <a:tab pos="0"/>
                    <a:tab pos="914400"/>
                    <a:tab pos="1828800"/>
                    <a:tab pos="2743200"/>
                    <a:tab pos="3657600"/>
                    <a:tab pos="4572000"/>
                    <a:tab pos="5486400"/>
                    <a:tab pos="6400800"/>
                    <a:tab pos="7315200"/>
                    <a:tab pos="8229600"/>
                    <a:tab pos="9144000"/>
                    <a:tab pos="10058400"/>
                  </a:tabLs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E6BC9"/>
                  </a:buClr>
                  <a:buChar char="•"/>
                  <a:tabLst>
                    <a:tab pos="0"/>
                    <a:tab pos="914400"/>
                    <a:tab pos="1828800"/>
                    <a:tab pos="2743200"/>
                    <a:tab pos="3657600"/>
                    <a:tab pos="4572000"/>
                    <a:tab pos="5486400"/>
                    <a:tab pos="6400800"/>
                    <a:tab pos="7315200"/>
                    <a:tab pos="8229600"/>
                    <a:tab pos="9144000"/>
                    <a:tab pos="10058400"/>
                  </a:tabLs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</a:pPr>
                <a:r>
                  <a:rPr lang="ru-RU" altLang="ru-RU" sz="3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nrope" pitchFamily="2" charset="0"/>
                    <a:ea typeface="Microsoft YaHei Light" panose="020b0502040204020203" pitchFamily="34" charset="-122"/>
                  </a:rPr>
                  <a:t>Несколько фактов </a:t>
                </a:r>
                <a:br>
                  <a:rPr lang="ru-RU" altLang="ru-RU" sz="3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nrope" pitchFamily="2" charset="0"/>
                    <a:ea typeface="Microsoft YaHei Light" panose="020b0502040204020203" pitchFamily="34" charset="-122"/>
                  </a:rPr>
                </a:br>
                <a:r>
                  <a:rPr lang="ru-RU" altLang="ru-RU" sz="3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nrope" pitchFamily="2" charset="0"/>
                    <a:ea typeface="Microsoft YaHei Light" panose="020b0502040204020203" pitchFamily="34" charset="-122"/>
                  </a:rPr>
                  <a:t>о муниципальном образовании: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FF6B0A8-092B-4FE6-2FA4-0F7577238CCB}"/>
              </a:ext>
            </a:extLst>
          </p:cNvPr>
          <p:cNvSpPr txBox="1"/>
          <p:nvPr/>
        </p:nvSpPr>
        <p:spPr>
          <a:xfrm>
            <a:off x="276893" y="1676556"/>
            <a:ext cx="6304214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        Дальнеконстантиновский округ Нижегородской области был образован в 1929 году из южной части территории бывшего Нижегородского уезда, объединяющего 185 населенных пунктов с численностью населения более 53 тыс. человек.</a:t>
            </a:r>
          </a:p>
          <a:p>
            <a:pPr algn="just"/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        В настоящее время Дальнеконстантиновский муниципальный округ расположен в центральной части Нижегородской области. Экономически – это сельскохозяйственный округ.</a:t>
            </a:r>
          </a:p>
          <a:p>
            <a:pPr algn="just"/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        Округ расположен на правом берегу р. Волги и относится к лесосмешанному ландшафту. Территория округа представляет собой волнистую равнину с общим уклоном к речкам Озерка, Печесть и Сережа, с сильно развитой овражно-балочной сетью, густота которой составляет в среднем 0,3-0,5 км. на 1 кв. км. На территории округа имеется более 44,8 тыс. га леса и около 8,7 тыс. га торфяников</a:t>
            </a:r>
          </a:p>
          <a:p>
            <a:pPr algn="just"/>
            <a:r>
              <a:rPr lang="ru-RU" sz="1200" b="1" i="0">
                <a:solidFill>
                  <a:schemeClr val="bg1"/>
                </a:solidFill>
                <a:effectLst/>
                <a:latin typeface="Times New Roman" pitchFamily="18" charset="0"/>
              </a:rPr>
              <a:t>       </a:t>
            </a:r>
            <a:r>
              <a:rPr lang="ru-RU" sz="1200" i="0">
                <a:solidFill>
                  <a:schemeClr val="bg1"/>
                </a:solidFill>
                <a:effectLst/>
                <a:latin typeface="Times New Roman" pitchFamily="18" charset="0"/>
              </a:rPr>
              <a:t>Протяженность округа:</a:t>
            </a:r>
            <a:r>
              <a:rPr lang="en-US" sz="1200" i="0">
                <a:solidFill>
                  <a:schemeClr val="bg1"/>
                </a:solidFill>
                <a:effectLst/>
                <a:latin typeface="Times New Roman" pitchFamily="18" charset="0"/>
              </a:rPr>
              <a:t> </a:t>
            </a:r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с запада на восток –39км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с севера на юг – 58 км, расстояние до областного центра – 70 км.</a:t>
            </a:r>
          </a:p>
          <a:p>
            <a:pPr algn="just"/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       Общая площадь Дальнеконстантиновского муниципального округа составляет 1377 кв.км. или 137709 га.</a:t>
            </a:r>
          </a:p>
          <a:p>
            <a:pPr algn="just"/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       Дорожная сеть 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округа</a:t>
            </a:r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 представлена  автодорогами Федерального значения  Нижний Новгород – Саранск протяженностью 48 км, Кстово – Дальнее Константиново протяженностью 45 км., внутриокружными  дорогами с твердым покрытием протяженностью 329,8   км.</a:t>
            </a:r>
          </a:p>
          <a:p>
            <a:pPr algn="just"/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       Численность постоянно проживающего населения составляет 20 279 человека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Плотность населения 15 человек на 1 кв. км. Наибольшая плотность населения в рабочем поселке Дальнее Константиново, а так же в Суроватихинском и Нижегородском сельсоветах.</a:t>
            </a:r>
          </a:p>
          <a:p>
            <a:pPr algn="just"/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Центром является р.п. Дальнее Константиново.</a:t>
            </a:r>
            <a:endParaRPr lang="en-US" sz="1200" b="0" i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just"/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       В целом Дальнеконстантиновский муниципальный округ находится в зоне умеренно-континентального климата. Средняя годовая температура воздуха изменяется от 3,0 до 4,5ºС. За год выпадает около 500—650 мм осадков, две трети которых выпадает в виде дождя. С сентября по май в округе преобладают северо-западные, а в летние месяцы южные и юго-западные ветры. Среднегодовая скорость ветра составляет 3-4 м/с.</a:t>
            </a:r>
            <a:endParaRPr lang="en-US" sz="120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r>
              <a:rPr lang="ru-RU" sz="1200" b="1" i="1" u="sng">
                <a:solidFill>
                  <a:schemeClr val="bg1"/>
                </a:solidFill>
                <a:effectLst/>
                <a:latin typeface="Times New Roman" pitchFamily="18" charset="0"/>
              </a:rPr>
              <a:t>Соседние округа:</a:t>
            </a:r>
            <a:r>
              <a:rPr lang="ru-RU" sz="1200" b="0" i="1" u="sng">
                <a:solidFill>
                  <a:schemeClr val="bg1"/>
                </a:solidFill>
                <a:effectLst/>
                <a:latin typeface="Times New Roman" pitchFamily="18" charset="0"/>
              </a:rPr>
              <a:t> </a:t>
            </a:r>
            <a:endParaRPr lang="ru-RU" sz="1200" b="0" i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just"/>
            <a:r>
              <a:rPr lang="ru-RU" sz="1200" b="1" i="0">
                <a:solidFill>
                  <a:schemeClr val="bg1"/>
                </a:solidFill>
                <a:effectLst/>
                <a:latin typeface="Times New Roman" pitchFamily="18" charset="0"/>
              </a:rPr>
              <a:t>С северной и северо-восточной стороны: </a:t>
            </a:r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- Кстовский район г.Нижнего Новгорода</a:t>
            </a:r>
          </a:p>
          <a:p>
            <a:pPr algn="just"/>
            <a:r>
              <a:rPr lang="ru-RU" sz="1200" b="1" i="0">
                <a:solidFill>
                  <a:schemeClr val="bg1"/>
                </a:solidFill>
                <a:effectLst/>
                <a:latin typeface="Times New Roman" pitchFamily="18" charset="0"/>
              </a:rPr>
              <a:t>С восточной стороны: </a:t>
            </a:r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- Большемурашкинский муниципальный 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округ</a:t>
            </a:r>
            <a:endParaRPr lang="ru-RU" sz="1200" b="0" i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just"/>
            <a:r>
              <a:rPr lang="ru-RU" sz="1200" b="1" i="0">
                <a:solidFill>
                  <a:schemeClr val="bg1"/>
                </a:solidFill>
                <a:effectLst/>
                <a:latin typeface="Times New Roman" pitchFamily="18" charset="0"/>
              </a:rPr>
              <a:t>С юго-восточной стороны: </a:t>
            </a:r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- Перевозский муниципальный округ</a:t>
            </a:r>
          </a:p>
          <a:p>
            <a:pPr algn="just"/>
            <a:r>
              <a:rPr lang="ru-RU" sz="1200" b="1" i="0">
                <a:solidFill>
                  <a:schemeClr val="bg1"/>
                </a:solidFill>
                <a:effectLst/>
                <a:latin typeface="Times New Roman" pitchFamily="18" charset="0"/>
              </a:rPr>
              <a:t>С южной стороны: </a:t>
            </a:r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- Вадский муниципальный округ</a:t>
            </a:r>
          </a:p>
          <a:p>
            <a:pPr algn="just"/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                                - Арзамасский муниципальный округ</a:t>
            </a:r>
          </a:p>
          <a:p>
            <a:pPr algn="just"/>
            <a:r>
              <a:rPr lang="ru-RU" sz="1200" b="1" i="0">
                <a:solidFill>
                  <a:schemeClr val="bg1"/>
                </a:solidFill>
                <a:effectLst/>
                <a:latin typeface="Times New Roman" pitchFamily="18" charset="0"/>
              </a:rPr>
              <a:t>С юго-западной стороны: </a:t>
            </a:r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- Сосновский муниципальный округ</a:t>
            </a:r>
          </a:p>
          <a:p>
            <a:pPr algn="just"/>
            <a:r>
              <a:rPr lang="ru-RU" sz="1200" b="1" i="0">
                <a:solidFill>
                  <a:schemeClr val="bg1"/>
                </a:solidFill>
                <a:effectLst/>
                <a:latin typeface="Times New Roman" pitchFamily="18" charset="0"/>
              </a:rPr>
              <a:t>С западной стороны: </a:t>
            </a:r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- Богородский муниципальный округ</a:t>
            </a:r>
          </a:p>
          <a:p>
            <a:pPr algn="just"/>
            <a:r>
              <a:rPr lang="ru-RU" sz="1200" b="1" i="0">
                <a:solidFill>
                  <a:schemeClr val="bg1"/>
                </a:solidFill>
                <a:effectLst/>
                <a:latin typeface="Times New Roman" pitchFamily="18" charset="0"/>
              </a:rPr>
              <a:t>С северо-западной стороны: </a:t>
            </a:r>
            <a:r>
              <a:rPr lang="ru-RU" sz="1200" b="0" i="0">
                <a:solidFill>
                  <a:schemeClr val="bg1"/>
                </a:solidFill>
                <a:effectLst/>
                <a:latin typeface="Times New Roman" pitchFamily="18" charset="0"/>
              </a:rPr>
              <a:t>- Богородский муниципальный 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округ</a:t>
            </a:r>
            <a:endParaRPr lang="ru-RU" sz="1200" b="0" i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l"/>
            <a:endParaRPr lang="ru-RU" sz="1200" b="0" i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1468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1152148" y="894951"/>
            <a:ext cx="5489522" cy="1202374"/>
          </a:xfrm>
          <a:prstGeom prst="rect">
            <a:avLst/>
          </a:prstGeom>
        </p:spPr>
        <p:txBody>
          <a:bodyPr wrap="square" lIns="0" tIns="42332" rIns="0" bIns="42332" numCol="1" spcCol="216000" anchor="ctr" anchorCtr="1">
            <a:noAutofit/>
          </a:bodyPr>
          <a:lstStyle/>
          <a:p>
            <a:r>
              <a:rPr lang="ru-RU" sz="1400" b="1" i="1">
                <a:solidFill>
                  <a:schemeClr val="bg1"/>
                </a:solidFill>
              </a:rPr>
              <a:t>	</a:t>
            </a:r>
            <a:endParaRPr lang="ru-RU" sz="1400" b="1" i="0" u="none" strike="noStrike" baseline="0">
              <a:solidFill>
                <a:schemeClr val="bg1"/>
              </a:solidFill>
            </a:endParaRPr>
          </a:p>
          <a:p>
            <a:endParaRPr lang="ru-RU" sz="1400" b="1" i="0" u="none" strike="noStrike" baseline="0">
              <a:solidFill>
                <a:schemeClr val="bg1"/>
              </a:solidFill>
            </a:endParaRPr>
          </a:p>
          <a:p>
            <a:r>
              <a:rPr lang="ru-RU" sz="1700" i="0" u="none" strike="noStrike" baseline="0">
                <a:solidFill>
                  <a:schemeClr val="bg1"/>
                </a:solidFill>
                <a:latin typeface="Tahoma" panose="020b0604030504040204" pitchFamily="34" charset="0"/>
              </a:rPr>
              <a:t>Отчет об исполнении бюджета содержит данные об исполнении бюджета по доходам, расходам и источникам финансирования дефицита бюджета в соответствии с бюджетной классификацией Российской Федерации. </a:t>
            </a:r>
            <a:endParaRPr lang="ru-RU" altLang="ru-RU" sz="1700" b="1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ru-RU" sz="1400" b="1" i="1">
                <a:solidFill>
                  <a:schemeClr val="bg1"/>
                </a:solidFill>
              </a:rPr>
              <a:t> </a:t>
            </a:r>
          </a:p>
          <a:p>
            <a:endParaRPr lang="ru-RU" sz="1400" b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2095" y="275804"/>
            <a:ext cx="5984041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ЧТО ТАКОЕ ОТЧЕТ ОБ ИСПОЛНЕНИИ БЮДЖЕТА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5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807E00F-E5A9-B7D0-09F2-7910A2684852}"/>
              </a:ext>
            </a:extLst>
          </p:cNvPr>
          <p:cNvSpPr/>
          <p:nvPr/>
        </p:nvSpPr>
        <p:spPr>
          <a:xfrm>
            <a:off x="1106081" y="4941206"/>
            <a:ext cx="5400600" cy="143705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i="0" u="none" strike="noStrike" baseline="0">
                <a:solidFill>
                  <a:schemeClr val="bg1"/>
                </a:solidFill>
                <a:latin typeface="Tahoma" panose="020b0604030504040204" pitchFamily="34" charset="0"/>
              </a:rPr>
              <a:t>В отчете об исполнении бюджета указывается сколько и каких доходов поступило в бюджет за год и на какие цели эти денежные средства были израсходованы.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D2681A4-30A9-C90B-58BC-834DFB8CEA0C}"/>
              </a:ext>
            </a:extLst>
          </p:cNvPr>
          <p:cNvSpPr/>
          <p:nvPr/>
        </p:nvSpPr>
        <p:spPr>
          <a:xfrm>
            <a:off x="3300079" y="3234165"/>
            <a:ext cx="3476580" cy="252642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ru-RU" sz="160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600" b="1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en-US" sz="1400" b="1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en-US" sz="1400" b="1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ru-RU" sz="1200" b="1">
                <a:solidFill>
                  <a:schemeClr val="bg1"/>
                </a:solidFill>
              </a:rPr>
              <a:t> </a:t>
            </a:r>
          </a:p>
          <a:p>
            <a:pPr algn="just">
              <a:lnSpc>
                <a:spcPct val="95000"/>
              </a:lnSpc>
            </a:pPr>
            <a:endParaRPr lang="en-US" sz="1400">
              <a:solidFill>
                <a:schemeClr val="bg1"/>
              </a:solidFill>
            </a:endParaRPr>
          </a:p>
          <a:p>
            <a:pPr algn="just">
              <a:lnSpc>
                <a:spcPct val="95000"/>
              </a:lnSpc>
            </a:pPr>
            <a:r>
              <a:rPr lang="ru-RU" sz="1600">
                <a:solidFill>
                  <a:schemeClr val="bg1"/>
                </a:solidFill>
              </a:rPr>
              <a:t>                                  </a:t>
            </a:r>
            <a:r>
              <a:rPr lang="ru-RU">
                <a:solidFill>
                  <a:schemeClr val="bg1"/>
                </a:solidFill>
              </a:rPr>
              <a:t>                                       </a:t>
            </a:r>
          </a:p>
          <a:p>
            <a:pPr algn="ctr">
              <a:lnSpc>
                <a:spcPct val="95000"/>
              </a:lnSpc>
            </a:pPr>
            <a:endParaRPr lang="ru-RU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8235CE9C-B440-ED66-D686-AE773CD18DE8}"/>
              </a:ext>
            </a:extLst>
          </p:cNvPr>
          <p:cNvSpPr/>
          <p:nvPr/>
        </p:nvSpPr>
        <p:spPr>
          <a:xfrm>
            <a:off x="421059" y="1355028"/>
            <a:ext cx="360040" cy="36004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381CFC4D-DA7D-48B6-8E1F-62EC87934D7C}"/>
              </a:ext>
            </a:extLst>
          </p:cNvPr>
          <p:cNvSpPr/>
          <p:nvPr/>
        </p:nvSpPr>
        <p:spPr>
          <a:xfrm>
            <a:off x="409388" y="2662804"/>
            <a:ext cx="360040" cy="36004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id="{A0B09190-3D3B-AD0F-C8DD-1CE1D0AE8539}"/>
              </a:ext>
            </a:extLst>
          </p:cNvPr>
          <p:cNvSpPr/>
          <p:nvPr/>
        </p:nvSpPr>
        <p:spPr>
          <a:xfrm>
            <a:off x="425632" y="5385942"/>
            <a:ext cx="360040" cy="36004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4764FE87-B375-C01A-E5F6-042EF4F5EC0A}"/>
              </a:ext>
            </a:extLst>
          </p:cNvPr>
          <p:cNvSpPr/>
          <p:nvPr/>
        </p:nvSpPr>
        <p:spPr>
          <a:xfrm>
            <a:off x="421059" y="4092776"/>
            <a:ext cx="360040" cy="36004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A3404C4-0CA3-3EE2-5AB8-BC7AA8EEB3AB}"/>
              </a:ext>
            </a:extLst>
          </p:cNvPr>
          <p:cNvSpPr/>
          <p:nvPr/>
        </p:nvSpPr>
        <p:spPr>
          <a:xfrm>
            <a:off x="1026897" y="2238708"/>
            <a:ext cx="5614773" cy="1362858"/>
          </a:xfrm>
          <a:prstGeom prst="rect">
            <a:avLst/>
          </a:prstGeom>
        </p:spPr>
        <p:txBody>
          <a:bodyPr wrap="square" lIns="0" tIns="42332" rIns="0" bIns="42332" numCol="1" spcCol="216000" anchor="ctr" anchorCtr="1">
            <a:noAutofit/>
          </a:bodyPr>
          <a:lstStyle/>
          <a:p>
            <a:endParaRPr lang="ru-RU" sz="1400" i="0" u="none" strike="noStrike" baseline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endParaRPr lang="ru-RU" sz="140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r>
              <a:rPr lang="ru-RU" sz="1700" i="0" u="none" strike="noStrike" baseline="0">
                <a:solidFill>
                  <a:schemeClr val="bg1"/>
                </a:solidFill>
                <a:latin typeface="Tahoma" panose="020b0604030504040204" pitchFamily="34" charset="0"/>
              </a:rPr>
              <a:t>Годовой отчет об исполнении бюджета подлежит рассмотрению Советом депутатов Дальнеконстантиновского муниципального округа Нижегородской области и утверждается соответствующим Решением. </a:t>
            </a:r>
          </a:p>
          <a:p>
            <a:endParaRPr lang="ru-RU" sz="1400" b="1" i="1">
              <a:solidFill>
                <a:schemeClr val="bg1"/>
              </a:solidFill>
            </a:endParaRPr>
          </a:p>
          <a:p>
            <a:endParaRPr lang="ru-RU" sz="1400" b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8047CBD-B33D-F4D2-CCB9-6E18573CDB15}"/>
              </a:ext>
            </a:extLst>
          </p:cNvPr>
          <p:cNvSpPr/>
          <p:nvPr/>
        </p:nvSpPr>
        <p:spPr>
          <a:xfrm>
            <a:off x="1241070" y="3689130"/>
            <a:ext cx="5400600" cy="1362859"/>
          </a:xfrm>
          <a:prstGeom prst="rect">
            <a:avLst/>
          </a:prstGeom>
        </p:spPr>
        <p:txBody>
          <a:bodyPr wrap="square" lIns="0" tIns="42332" rIns="0" bIns="42332" numCol="1" spcCol="216000" anchor="ctr" anchorCtr="1">
            <a:noAutofit/>
          </a:bodyPr>
          <a:lstStyle/>
          <a:p>
            <a:endParaRPr lang="ru-RU" sz="1400" b="1" i="0" u="none" strike="noStrike" baseline="0">
              <a:solidFill>
                <a:schemeClr val="bg1"/>
              </a:solidFill>
            </a:endParaRPr>
          </a:p>
          <a:p>
            <a:pPr algn="l"/>
            <a:endParaRPr lang="ru-RU" sz="1800" b="0" i="0" u="none" strike="noStrike" baseline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1700" i="0" u="none" strike="noStrike" baseline="0">
                <a:solidFill>
                  <a:schemeClr val="bg1"/>
                </a:solidFill>
                <a:latin typeface="Tahoma" panose="020b0604030504040204" pitchFamily="34" charset="0"/>
              </a:rPr>
              <a:t>Решением Совета депутатов об исполнении бюджета утверждается отчет об исполнении бюджета за отчетный финансовый год с указанием общего объема доходов, расходов и дефицита (профицита) бюджета. </a:t>
            </a:r>
          </a:p>
          <a:p>
            <a:endParaRPr lang="ru-RU" sz="1400" b="1" i="1">
              <a:solidFill>
                <a:schemeClr val="bg1"/>
              </a:solidFill>
            </a:endParaRPr>
          </a:p>
          <a:p>
            <a:r>
              <a:rPr lang="ru-RU" altLang="ru-RU" sz="1400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ru-RU" sz="1400" b="1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4280B13-407A-78A5-87F0-F4161EF0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76" y="6337373"/>
            <a:ext cx="5825176" cy="25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2661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05D310-5065-6954-F1C7-F740D325BD3C}"/>
              </a:ext>
            </a:extLst>
          </p:cNvPr>
          <p:cNvSpPr/>
          <p:nvPr/>
        </p:nvSpPr>
        <p:spPr>
          <a:xfrm>
            <a:off x="332655" y="224366"/>
            <a:ext cx="6356897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2000" b="1" u="sng">
                <a:solidFill>
                  <a:schemeClr val="bg1"/>
                </a:solidFill>
              </a:rPr>
              <a:t>ДОХОДЫ  МЕСТНОГО БЮДЖЕТА</a:t>
            </a:r>
            <a:endParaRPr lang="ru-RU" sz="2000" u="sng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Скругленный прямоугольник 3">
            <a:extLst>
              <a:ext uri="{FF2B5EF4-FFF2-40B4-BE49-F238E27FC236}">
                <a16:creationId xmlns:a16="http://schemas.microsoft.com/office/drawing/2014/main" id="{BD775CFE-46ED-F35E-C3FF-C926CDBF7D30}"/>
              </a:ext>
            </a:extLst>
          </p:cNvPr>
          <p:cNvSpPr/>
          <p:nvPr/>
        </p:nvSpPr>
        <p:spPr>
          <a:xfrm>
            <a:off x="1772817" y="1952484"/>
            <a:ext cx="4949840" cy="114976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0" i="0" u="none" strike="noStrike" baseline="0">
                <a:solidFill>
                  <a:schemeClr val="bg1"/>
                </a:solidFill>
              </a:rPr>
              <a:t>доходы от продажи и 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ru-RU" sz="1400" b="0" i="0" u="none" strike="noStrike" baseline="0">
                <a:solidFill>
                  <a:schemeClr val="bg1"/>
                </a:solidFill>
              </a:rPr>
              <a:t>использования имущества, находящегося в муниципальной</a:t>
            </a:r>
            <a:r>
              <a:rPr lang="en-US" sz="1400" b="0" i="0" u="none" strike="noStrike" baseline="0">
                <a:solidFill>
                  <a:schemeClr val="bg1"/>
                </a:solidFill>
              </a:rPr>
              <a:t> </a:t>
            </a:r>
            <a:r>
              <a:rPr lang="ru-RU" sz="1400" b="0" i="0" u="none" strike="noStrike" baseline="0">
                <a:solidFill>
                  <a:schemeClr val="bg1"/>
                </a:solidFill>
              </a:rPr>
              <a:t> собственности; от продажи земли и нематериальных активов; административные платежи и сборы; штрафные санкции, возмещение ущерба и прочие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3">
            <a:extLst>
              <a:ext uri="{FF2B5EF4-FFF2-40B4-BE49-F238E27FC236}">
                <a16:creationId xmlns:a16="http://schemas.microsoft.com/office/drawing/2014/main" id="{D1E17446-F81B-6584-6B5C-6D8A261280A4}"/>
              </a:ext>
            </a:extLst>
          </p:cNvPr>
          <p:cNvSpPr/>
          <p:nvPr/>
        </p:nvSpPr>
        <p:spPr>
          <a:xfrm>
            <a:off x="279006" y="1101562"/>
            <a:ext cx="1224135" cy="61049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>
                <a:solidFill>
                  <a:schemeClr val="bg1"/>
                </a:solidFill>
              </a:rPr>
              <a:t>Налоговые доходы</a:t>
            </a: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61D6BE9B-9C1C-0D1F-46B6-84057B93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6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499E47-F7B1-6C7D-916C-FF2540030F39}"/>
              </a:ext>
            </a:extLst>
          </p:cNvPr>
          <p:cNvSpPr/>
          <p:nvPr/>
        </p:nvSpPr>
        <p:spPr>
          <a:xfrm>
            <a:off x="332655" y="605643"/>
            <a:ext cx="6413285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ИЗ ЧЕГО СКЛАДЫВАЮТСЯ ДОХОДЫ БЮДЖЕТА</a:t>
            </a:r>
            <a:endParaRPr lang="ru-RU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72232-6374-CCFE-9409-744EF1DBACEF}"/>
              </a:ext>
            </a:extLst>
          </p:cNvPr>
          <p:cNvSpPr txBox="1"/>
          <p:nvPr/>
        </p:nvSpPr>
        <p:spPr>
          <a:xfrm>
            <a:off x="1628800" y="1029924"/>
            <a:ext cx="5093857" cy="817245"/>
          </a:xfrm>
          <a:prstGeom prst="roundRect">
            <a:avLst/>
          </a:prstGeom>
          <a:solidFill>
            <a:srgbClr val="3F6EA7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>
                <a:solidFill>
                  <a:schemeClr val="bg1"/>
                </a:solidFill>
              </a:rPr>
              <a:t>поступления от уплаты налогов, установленных Налоговым кодексом РФ (налог на доходы физических лиц, единый налог на вмененный доход, акцизы, местные налоги и др.) </a:t>
            </a:r>
          </a:p>
        </p:txBody>
      </p:sp>
      <p:sp>
        <p:nvSpPr>
          <p:cNvPr id="19" name="Скругленный прямоугольник 3">
            <a:extLst>
              <a:ext uri="{FF2B5EF4-FFF2-40B4-BE49-F238E27FC236}">
                <a16:creationId xmlns:a16="http://schemas.microsoft.com/office/drawing/2014/main" id="{23709B35-FFD1-4119-D0EC-DBE12F1FBB46}"/>
              </a:ext>
            </a:extLst>
          </p:cNvPr>
          <p:cNvSpPr/>
          <p:nvPr/>
        </p:nvSpPr>
        <p:spPr>
          <a:xfrm>
            <a:off x="273387" y="2249963"/>
            <a:ext cx="1355413" cy="55480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21" name="Скругленный прямоугольник 3">
            <a:extLst>
              <a:ext uri="{FF2B5EF4-FFF2-40B4-BE49-F238E27FC236}">
                <a16:creationId xmlns:a16="http://schemas.microsoft.com/office/drawing/2014/main" id="{FEB1EDBA-028E-AD74-B194-A345158365B8}"/>
              </a:ext>
            </a:extLst>
          </p:cNvPr>
          <p:cNvSpPr/>
          <p:nvPr/>
        </p:nvSpPr>
        <p:spPr>
          <a:xfrm>
            <a:off x="273387" y="3537472"/>
            <a:ext cx="1499430" cy="55480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22" name="Скругленный прямоугольник 3">
            <a:extLst>
              <a:ext uri="{FF2B5EF4-FFF2-40B4-BE49-F238E27FC236}">
                <a16:creationId xmlns:a16="http://schemas.microsoft.com/office/drawing/2014/main" id="{27239C29-A242-B4C1-FDC6-19639BD35589}"/>
              </a:ext>
            </a:extLst>
          </p:cNvPr>
          <p:cNvSpPr/>
          <p:nvPr/>
        </p:nvSpPr>
        <p:spPr>
          <a:xfrm>
            <a:off x="1895077" y="3207560"/>
            <a:ext cx="4794475" cy="114976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/>
              <a:t>поступления от других бюджетов бюджетной системы,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50F315B-3E52-A062-67A0-A40B2C4F60D2}"/>
              </a:ext>
            </a:extLst>
          </p:cNvPr>
          <p:cNvSpPr/>
          <p:nvPr/>
        </p:nvSpPr>
        <p:spPr>
          <a:xfrm>
            <a:off x="363527" y="4432264"/>
            <a:ext cx="6413285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КАКИЕ НАЛОГИ УПЛАЧИВАЮТ ЖИТЕЛИ НИЖЕГОРОДСКОЙ ОБЛАСТИ</a:t>
            </a:r>
            <a:endParaRPr lang="ru-RU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Скругленный прямоугольник 3">
            <a:extLst>
              <a:ext uri="{FF2B5EF4-FFF2-40B4-BE49-F238E27FC236}">
                <a16:creationId xmlns:a16="http://schemas.microsoft.com/office/drawing/2014/main" id="{45EBCC10-8A51-5AE7-DF8F-C508ACB79FEF}"/>
              </a:ext>
            </a:extLst>
          </p:cNvPr>
          <p:cNvSpPr/>
          <p:nvPr/>
        </p:nvSpPr>
        <p:spPr>
          <a:xfrm>
            <a:off x="2785796" y="4900227"/>
            <a:ext cx="3908625" cy="35155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>
                <a:solidFill>
                  <a:schemeClr val="bg1"/>
                </a:solidFill>
              </a:rPr>
              <a:t>Налог на имущество физических лиц </a:t>
            </a:r>
          </a:p>
        </p:txBody>
      </p:sp>
      <p:sp>
        <p:nvSpPr>
          <p:cNvPr id="37" name="Скругленный прямоугольник 3">
            <a:extLst>
              <a:ext uri="{FF2B5EF4-FFF2-40B4-BE49-F238E27FC236}">
                <a16:creationId xmlns:a16="http://schemas.microsoft.com/office/drawing/2014/main" id="{0E2F73A0-B159-E72C-85E6-3F425EC118C8}"/>
              </a:ext>
            </a:extLst>
          </p:cNvPr>
          <p:cNvSpPr/>
          <p:nvPr/>
        </p:nvSpPr>
        <p:spPr>
          <a:xfrm>
            <a:off x="3535697" y="6983010"/>
            <a:ext cx="3150255" cy="30656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>
                <a:solidFill>
                  <a:schemeClr val="bg1"/>
                </a:solidFill>
              </a:rPr>
              <a:t>Транспортный налог </a:t>
            </a:r>
          </a:p>
        </p:txBody>
      </p:sp>
      <p:sp>
        <p:nvSpPr>
          <p:cNvPr id="38" name="Скругленный прямоугольник 3">
            <a:extLst>
              <a:ext uri="{FF2B5EF4-FFF2-40B4-BE49-F238E27FC236}">
                <a16:creationId xmlns:a16="http://schemas.microsoft.com/office/drawing/2014/main" id="{2D7F58A8-2356-6E6A-86F1-84D109D22CE7}"/>
              </a:ext>
            </a:extLst>
          </p:cNvPr>
          <p:cNvSpPr/>
          <p:nvPr/>
        </p:nvSpPr>
        <p:spPr>
          <a:xfrm>
            <a:off x="273387" y="5262973"/>
            <a:ext cx="2304257" cy="69731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>
                <a:solidFill>
                  <a:schemeClr val="bg1"/>
                </a:solidFill>
              </a:rPr>
              <a:t>Налог на доходы физических лиц (НДФЛ)</a:t>
            </a:r>
          </a:p>
        </p:txBody>
      </p:sp>
      <p:sp>
        <p:nvSpPr>
          <p:cNvPr id="39" name="Скругленный прямоугольник 3">
            <a:extLst>
              <a:ext uri="{FF2B5EF4-FFF2-40B4-BE49-F238E27FC236}">
                <a16:creationId xmlns:a16="http://schemas.microsoft.com/office/drawing/2014/main" id="{1AFA33E7-13E1-04CE-1150-0AB296199EB7}"/>
              </a:ext>
            </a:extLst>
          </p:cNvPr>
          <p:cNvSpPr/>
          <p:nvPr/>
        </p:nvSpPr>
        <p:spPr>
          <a:xfrm>
            <a:off x="356470" y="7041289"/>
            <a:ext cx="3096345" cy="33281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Земельный налог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747D2C-9F78-C949-9666-CC9678753829}"/>
              </a:ext>
            </a:extLst>
          </p:cNvPr>
          <p:cNvSpPr txBox="1"/>
          <p:nvPr/>
        </p:nvSpPr>
        <p:spPr>
          <a:xfrm>
            <a:off x="195477" y="6071460"/>
            <a:ext cx="25075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>
                <a:solidFill>
                  <a:schemeClr val="bg1"/>
                </a:solidFill>
              </a:rPr>
              <a:t>ставки налога 13%, 15%, 18%, 20%, 22% в зависимости от годового дохода; в отношении отдельных видов доходов 9%, 15%, 30% и 35%</a:t>
            </a:r>
            <a:endParaRPr lang="ru-RU" sz="1200" b="0" i="0" u="none" strike="noStrike" baseline="0">
              <a:solidFill>
                <a:schemeClr val="bg1"/>
              </a:solidFill>
              <a:latin typeface="Microsoft YaHei" panose="020b0503020204020204" pitchFamily="34" charset="-122"/>
            </a:endParaRPr>
          </a:p>
          <a:p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E5E739-56BA-51BE-7607-5EB3B30943BB}"/>
              </a:ext>
            </a:extLst>
          </p:cNvPr>
          <p:cNvSpPr txBox="1"/>
          <p:nvPr/>
        </p:nvSpPr>
        <p:spPr>
          <a:xfrm>
            <a:off x="4077072" y="7401113"/>
            <a:ext cx="3429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>
                <a:solidFill>
                  <a:schemeClr val="bg1"/>
                </a:solidFill>
              </a:rPr>
              <a:t>Основные ставки налога: </a:t>
            </a:r>
          </a:p>
          <a:p>
            <a:r>
              <a:rPr lang="ru-RU" sz="1200">
                <a:solidFill>
                  <a:schemeClr val="bg1"/>
                </a:solidFill>
              </a:rPr>
              <a:t>до 45 л.с. - 13,5 руб. </a:t>
            </a:r>
          </a:p>
          <a:p>
            <a:r>
              <a:rPr lang="ru-RU" sz="1200">
                <a:solidFill>
                  <a:schemeClr val="bg1"/>
                </a:solidFill>
              </a:rPr>
              <a:t>от 45 до 100 л.с – 22,5 руб. </a:t>
            </a:r>
          </a:p>
          <a:p>
            <a:r>
              <a:rPr lang="ru-RU" sz="1200">
                <a:solidFill>
                  <a:schemeClr val="bg1"/>
                </a:solidFill>
              </a:rPr>
              <a:t>от 100 до 150 л.с. – 31,5 руб. </a:t>
            </a:r>
          </a:p>
          <a:p>
            <a:r>
              <a:rPr lang="ru-RU" sz="1200">
                <a:solidFill>
                  <a:schemeClr val="bg1"/>
                </a:solidFill>
              </a:rPr>
              <a:t>от 150 до 200 л.с. – 45 руб. </a:t>
            </a:r>
          </a:p>
          <a:p>
            <a:r>
              <a:rPr lang="ru-RU" sz="1200">
                <a:solidFill>
                  <a:schemeClr val="bg1"/>
                </a:solidFill>
              </a:rPr>
              <a:t>от 200 до 250 л.с. – 75 руб. </a:t>
            </a:r>
          </a:p>
          <a:p>
            <a:r>
              <a:rPr lang="ru-RU" sz="1200">
                <a:solidFill>
                  <a:schemeClr val="bg1"/>
                </a:solidFill>
              </a:rPr>
              <a:t>от 250 л.с. – 150 руб.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7C6735-3583-7BD9-9878-A8309F1A7B55}"/>
              </a:ext>
            </a:extLst>
          </p:cNvPr>
          <p:cNvSpPr txBox="1"/>
          <p:nvPr/>
        </p:nvSpPr>
        <p:spPr>
          <a:xfrm>
            <a:off x="293951" y="7524834"/>
            <a:ext cx="3428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>
                <a:solidFill>
                  <a:schemeClr val="bg1"/>
                </a:solidFill>
              </a:rPr>
              <a:t>Ставка налога от кадастровой стоимости земельных участков: от 0,02% до 0,3% по участкам, занятым жилищным фондом, с/х назначения, для личного подсобного хозяйства, дачного хозяйства; от 0,005% до 1,5% - в отношении других участков (включая земельные участки с кадастровой стоимостью свыше 300 млн. рублей)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7627EA-0DF8-60D0-6685-D9911672A8F7}"/>
              </a:ext>
            </a:extLst>
          </p:cNvPr>
          <p:cNvSpPr txBox="1"/>
          <p:nvPr/>
        </p:nvSpPr>
        <p:spPr>
          <a:xfrm>
            <a:off x="2758606" y="5371726"/>
            <a:ext cx="40609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>
                <a:solidFill>
                  <a:schemeClr val="bg1"/>
                </a:solidFill>
              </a:rPr>
              <a:t>Ставка налога исходя из кадастровой стоимости объектов налогообложения: жилые дома, часть жилых домов, квартир, часть квартир, комнат, гаражей и машино-мест, хозяйственные строения или сооружения, площадь каждого из которых не превышает 50 кв.м - до 0,3% объекты, кадастровая стоимость которых превышает 300 млн. рублей – от 2,0% до 2,5% объекты (административно-деловые и торговые центры и т.д.) - от 0,5% до 2,0%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3EEDB7-CE56-D7C3-F9DA-A4F4BBCD8A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19471" r="10016" b="28097"/>
          <a:stretch>
            <a:fillRect/>
          </a:stretch>
        </p:blipFill>
        <p:spPr bwMode="auto">
          <a:xfrm>
            <a:off x="3701461" y="6901806"/>
            <a:ext cx="551031" cy="4993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Схематичный Домик">
            <a:extLst>
              <a:ext uri="{FF2B5EF4-FFF2-40B4-BE49-F238E27FC236}">
                <a16:creationId xmlns:a16="http://schemas.microsoft.com/office/drawing/2014/main" id="{6581DE56-E8EE-7B32-A355-1EB0C1A66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1540" y="4823319"/>
            <a:ext cx="589563" cy="5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6994CEC-CBDD-F35F-391C-82724CC5621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739" y="6932179"/>
            <a:ext cx="551031" cy="551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23677D5-704D-BA18-82A9-2B4FE44742E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499" y="5078595"/>
            <a:ext cx="485468" cy="485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516861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05D310-5065-6954-F1C7-F740D325BD3C}"/>
              </a:ext>
            </a:extLst>
          </p:cNvPr>
          <p:cNvSpPr/>
          <p:nvPr/>
        </p:nvSpPr>
        <p:spPr>
          <a:xfrm>
            <a:off x="332655" y="224366"/>
            <a:ext cx="6356897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2000" b="1" u="sng">
                <a:solidFill>
                  <a:schemeClr val="bg1"/>
                </a:solidFill>
              </a:rPr>
              <a:t>РАСХОДЫ  МЕСТНОГО БЮДЖЕТА</a:t>
            </a:r>
            <a:endParaRPr lang="ru-RU" sz="2000" u="sng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61D6BE9B-9C1C-0D1F-46B6-84057B93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7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499E47-F7B1-6C7D-916C-FF2540030F39}"/>
              </a:ext>
            </a:extLst>
          </p:cNvPr>
          <p:cNvSpPr/>
          <p:nvPr/>
        </p:nvSpPr>
        <p:spPr>
          <a:xfrm>
            <a:off x="444715" y="772832"/>
            <a:ext cx="6413285" cy="258532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indent="0">
              <a:buNone/>
            </a:pPr>
            <a:r>
              <a:rPr lang="ru-RU" b="1">
                <a:solidFill>
                  <a:schemeClr val="bg1"/>
                </a:solidFill>
              </a:rPr>
              <a:t>      </a:t>
            </a:r>
          </a:p>
          <a:p>
            <a:pPr marL="0" indent="0">
              <a:buNone/>
            </a:pPr>
            <a:r>
              <a:rPr lang="ru-RU" b="1">
                <a:solidFill>
                  <a:schemeClr val="bg1"/>
                </a:solidFill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 </a:t>
            </a:r>
          </a:p>
          <a:p>
            <a:pPr marL="0" indent="0">
              <a:buNone/>
            </a:pPr>
            <a:endParaRPr lang="ru-RU" b="1">
              <a:solidFill>
                <a:schemeClr val="bg1"/>
              </a:solidFill>
            </a:endParaRPr>
          </a:p>
          <a:p>
            <a:r>
              <a:rPr lang="ru-RU" b="1">
                <a:solidFill>
                  <a:schemeClr val="bg1"/>
                </a:solidFill>
              </a:rPr>
              <a:t>      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 </a:t>
            </a:r>
          </a:p>
          <a:p>
            <a:r>
              <a:rPr lang="ru-RU" b="1">
                <a:solidFill>
                  <a:schemeClr val="bg1"/>
                </a:solidFill>
              </a:rPr>
              <a:t>      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3">
            <a:extLst>
              <a:ext uri="{FF2B5EF4-FFF2-40B4-BE49-F238E27FC236}">
                <a16:creationId xmlns:a16="http://schemas.microsoft.com/office/drawing/2014/main" id="{5676B204-C00B-A168-DD7C-E078CE826C1A}"/>
              </a:ext>
            </a:extLst>
          </p:cNvPr>
          <p:cNvSpPr/>
          <p:nvPr/>
        </p:nvSpPr>
        <p:spPr>
          <a:xfrm>
            <a:off x="158097" y="624476"/>
            <a:ext cx="6541806" cy="80519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b="1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95BB7B-5162-6C22-2BB6-96C01D97F6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562" t="45762" r="18165" b="12554"/>
          <a:stretch>
            <a:fillRect/>
          </a:stretch>
        </p:blipFill>
        <p:spPr bwMode="auto">
          <a:xfrm>
            <a:off x="222357" y="3506511"/>
            <a:ext cx="6413285" cy="4017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608611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325279" y="593698"/>
            <a:ext cx="6282171" cy="1169990"/>
          </a:xfrm>
          <a:prstGeom prst="rect">
            <a:avLst/>
          </a:prstGeom>
        </p:spPr>
        <p:txBody>
          <a:bodyPr wrap="square" lIns="0" tIns="42332" rIns="0" bIns="42332" numCol="1" spcCol="216000" anchor="ctr" anchorCtr="1">
            <a:normAutofit fontScale="92500" lnSpcReduction="20000"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по доходам и расходам –</a:t>
            </a:r>
          </a:p>
          <a:p>
            <a:pPr algn="ctr"/>
            <a:r>
              <a:rPr lang="ru-RU" sz="2000" b="1" u="sng">
                <a:solidFill>
                  <a:schemeClr val="bg1"/>
                </a:solidFill>
              </a:rPr>
              <a:t>основополагающее требование</a:t>
            </a:r>
            <a:r>
              <a:rPr lang="ru-RU" sz="2000" b="1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предъявляемое к органам, 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составляющим и утверждающим бюджет</a:t>
            </a:r>
            <a:endParaRPr lang="ru-RU" sz="200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altLang="ru-RU"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ru-RU" sz="110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673" y="224366"/>
            <a:ext cx="5984041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ru-RU" i="1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ru-RU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СБАЛАНСИРОВАННОСТЬ БЮДЖЕТА</a:t>
            </a:r>
            <a:endParaRPr lang="ru-RU" sz="4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8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D2681A4-30A9-C90B-58BC-834DFB8CEA0C}"/>
              </a:ext>
            </a:extLst>
          </p:cNvPr>
          <p:cNvSpPr/>
          <p:nvPr/>
        </p:nvSpPr>
        <p:spPr>
          <a:xfrm>
            <a:off x="1844824" y="3793328"/>
            <a:ext cx="4844731" cy="9361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ru-RU" sz="140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>
              <a:solidFill>
                <a:schemeClr val="bg1"/>
              </a:solidFill>
            </a:endParaRPr>
          </a:p>
          <a:p>
            <a:r>
              <a:rPr lang="ru-RU" b="0" i="0" u="none" strike="noStrike" baseline="0">
                <a:solidFill>
                  <a:schemeClr val="bg1"/>
                </a:solidFill>
                <a:latin typeface="Microsoft YaHei" panose="020b0503020204020204" pitchFamily="34" charset="-122"/>
              </a:rPr>
              <a:t>ПРОФИЦИТ </a:t>
            </a:r>
          </a:p>
          <a:p>
            <a:r>
              <a:rPr lang="ru-RU" b="0" i="0" u="none" strike="noStrike" baseline="0">
                <a:solidFill>
                  <a:schemeClr val="bg1"/>
                </a:solidFill>
                <a:latin typeface="Microsoft YaHei" panose="020b0503020204020204" pitchFamily="34" charset="-122"/>
              </a:rPr>
              <a:t>доходы превышают расходы </a:t>
            </a:r>
          </a:p>
          <a:p>
            <a:r>
              <a:rPr lang="ru-RU" sz="1400" b="0" i="0" u="none" strike="noStrike" baseline="0">
                <a:solidFill>
                  <a:schemeClr val="bg1"/>
                </a:solidFill>
                <a:latin typeface="Microsoft YaHei" panose="020b0503020204020204" pitchFamily="34" charset="-122"/>
              </a:rPr>
              <a:t>можно накапливать резервы, погашать имеющиеся долги</a:t>
            </a:r>
            <a:endParaRPr lang="ru-RU" sz="140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79CA41-82BE-9774-CFB4-9D28472498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35" y="5364088"/>
            <a:ext cx="1326776" cy="12371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CE5F2F-334E-BB81-D19D-ECF3005E331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2673" y="3695726"/>
            <a:ext cx="1326776" cy="12371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7AA082A-A786-2213-3B6D-B8ED89C92E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2111" y="7035828"/>
            <a:ext cx="1326776" cy="12371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7963AEE-044E-89BC-D0EE-78CAC6458169}"/>
              </a:ext>
            </a:extLst>
          </p:cNvPr>
          <p:cNvPicPr/>
          <p:nvPr/>
        </p:nvPicPr>
        <p:blipFill>
          <a:blip r:embed="rId5"/>
          <a:srcRect l="962" t="21045" r="40192" b="40673"/>
          <a:stretch>
            <a:fillRect/>
          </a:stretch>
        </p:blipFill>
        <p:spPr bwMode="auto">
          <a:xfrm>
            <a:off x="1778228" y="1857596"/>
            <a:ext cx="3132929" cy="13600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AD4B7C0-28FB-C291-7F54-82B2CD8C9945}"/>
              </a:ext>
            </a:extLst>
          </p:cNvPr>
          <p:cNvSpPr/>
          <p:nvPr/>
        </p:nvSpPr>
        <p:spPr>
          <a:xfrm>
            <a:off x="1844823" y="5364088"/>
            <a:ext cx="4844731" cy="9454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ru-RU" sz="140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>
              <a:solidFill>
                <a:schemeClr val="bg1"/>
              </a:solidFill>
            </a:endParaRPr>
          </a:p>
          <a:p>
            <a:r>
              <a:rPr lang="ru-RU" b="0" i="0" u="none" strike="noStrike" baseline="0">
                <a:solidFill>
                  <a:schemeClr val="bg1"/>
                </a:solidFill>
                <a:latin typeface="Microsoft YaHei" panose="020b0503020204020204" pitchFamily="34" charset="-122"/>
              </a:rPr>
              <a:t>ДЕФИЦИТ </a:t>
            </a:r>
          </a:p>
          <a:p>
            <a:r>
              <a:rPr lang="ru-RU" b="0" i="0" u="none" strike="noStrike" baseline="0">
                <a:solidFill>
                  <a:schemeClr val="bg1"/>
                </a:solidFill>
                <a:latin typeface="Microsoft YaHei" panose="020b0503020204020204" pitchFamily="34" charset="-122"/>
              </a:rPr>
              <a:t>расходы превышают доходы</a:t>
            </a:r>
          </a:p>
          <a:p>
            <a:r>
              <a:rPr lang="ru-RU" sz="1400" b="0" i="0" u="none" strike="noStrike" baseline="0">
                <a:solidFill>
                  <a:schemeClr val="bg1"/>
                </a:solidFill>
                <a:latin typeface="Microsoft YaHei" panose="020b0503020204020204" pitchFamily="34" charset="-122"/>
              </a:rPr>
              <a:t>Необходимы источники покрытия дефицита, можно использовать остатки средств или привлечь средства в долг</a:t>
            </a: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C2ED4FB-BBCF-7D22-362C-F465EB457449}"/>
              </a:ext>
            </a:extLst>
          </p:cNvPr>
          <p:cNvSpPr/>
          <p:nvPr/>
        </p:nvSpPr>
        <p:spPr>
          <a:xfrm>
            <a:off x="1844822" y="7035828"/>
            <a:ext cx="4844731" cy="96592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ru-RU" sz="140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>
              <a:solidFill>
                <a:schemeClr val="bg1"/>
              </a:solidFill>
            </a:endParaRPr>
          </a:p>
          <a:p>
            <a:r>
              <a:rPr lang="ru-RU" b="0" i="0" u="none" strike="noStrike" baseline="0">
                <a:solidFill>
                  <a:schemeClr val="bg1"/>
                </a:solidFill>
                <a:latin typeface="Microsoft YaHei" panose="020b0503020204020204" pitchFamily="34" charset="-122"/>
              </a:rPr>
              <a:t>БЕЗДЕФИЦИТНЫЙ БЮДЖЕТ </a:t>
            </a:r>
          </a:p>
          <a:p>
            <a:r>
              <a:rPr lang="ru-RU">
                <a:solidFill>
                  <a:schemeClr val="bg1"/>
                </a:solidFill>
                <a:latin typeface="Microsoft YaHei" panose="020b0503020204020204" pitchFamily="34" charset="-122"/>
              </a:rPr>
              <a:t>д</a:t>
            </a:r>
            <a:r>
              <a:rPr lang="ru-RU" b="0" i="0" u="none" strike="noStrike" baseline="0">
                <a:solidFill>
                  <a:schemeClr val="bg1"/>
                </a:solidFill>
                <a:latin typeface="Microsoft YaHei" panose="020b0503020204020204" pitchFamily="34" charset="-122"/>
              </a:rPr>
              <a:t>оходы и расходы равны</a:t>
            </a:r>
            <a:endParaRPr lang="ru-RU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9694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332656" y="391012"/>
            <a:ext cx="5984041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ru-RU" i="1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ru-RU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ЭФФЕКТИВНОСТЬ ИСПОЛЬЗОВАНИЯ БЮДЖЕТНЫХ СРЕДСТВ ОТРАЖАЕТСЯ В УРОВНЕ ЖИЗНИ</a:t>
            </a:r>
            <a:endParaRPr lang="ru-RU" sz="4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9</a:t>
            </a:fld>
            <a:endParaRPr lang="ru-RU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A4A4B3-0699-9762-179B-CA0484368B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05" t="29283" r="29170" b="9407"/>
          <a:stretch>
            <a:fillRect/>
          </a:stretch>
        </p:blipFill>
        <p:spPr bwMode="auto">
          <a:xfrm>
            <a:off x="188640" y="1475656"/>
            <a:ext cx="6408711" cy="5406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1A09D18-1E50-70C4-087A-5347EF0C45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5140578"/>
              </p:ext>
            </p:extLst>
          </p:nvPr>
        </p:nvGraphicFramePr>
        <p:xfrm>
          <a:off x="1340768" y="5652120"/>
          <a:ext cx="6120680" cy="333976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774388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451</Paragraphs>
  <Slides>48</Slides>
  <Notes>16</Notes>
  <TotalTime>93704</TotalTime>
  <HiddenSlides>0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baseType="lpstr" size="68">
      <vt:lpstr>Arial</vt:lpstr>
      <vt:lpstr>Calibri Light</vt:lpstr>
      <vt:lpstr>Calibri</vt:lpstr>
      <vt:lpstr>Times New Roman</vt:lpstr>
      <vt:lpstr>Tahoma</vt:lpstr>
      <vt:lpstr>Microsoft YaHei Light</vt:lpstr>
      <vt:lpstr>Manrope</vt:lpstr>
      <vt:lpstr>Microsoft YaHei</vt:lpstr>
      <vt:lpstr>Century Gothic</vt:lpstr>
      <vt:lpstr>Trebuchet MS</vt:lpstr>
      <vt:lpstr>Microsoft YaHei UI</vt:lpstr>
      <vt:lpstr>Arial Cyr</vt:lpstr>
      <vt:lpstr>Franklin Gothic Book</vt:lpstr>
      <vt:lpstr>DejaVu Sans</vt:lpstr>
      <vt:lpstr>Lucida Sans Unicode</vt:lpstr>
      <vt:lpstr>Microsoft JhengHei Light</vt:lpstr>
      <vt:lpstr>Wingdings 2</vt:lpstr>
      <vt:lpstr>Georgia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КАКИЕ ПОКАЗАТЕЛИ ХАРАКТЕРИЗУЮТ ДАЛЬНЕКОНСТАНТИНОВСКИЙ МУНИЦИПАЛЬНЫЙ  ОКРУГ НИЖЕГОРОДСКОЙ ОБЛАСТИ ЗА 2025 ГОД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Муниципальная программа Дальнеконстантиновского муниципального округа - увязанный по ресурсам, исполнителям и срокам осуществления комплекс мероприятий, направленный на наиболее эффективное решение задач социально-экономического развития Дальнеконстантиновского муниципального округа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КОНТАКТНАЯ ИНФОРМАЦИЯ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Пользователь Windows</dc:creator>
  <cp:lastModifiedBy>Наталия Парамонова</cp:lastModifiedBy>
  <cp:revision>1353</cp:revision>
  <cp:lastPrinted>2026-05-05T08:10:50.000</cp:lastPrinted>
  <dcterms:created xsi:type="dcterms:W3CDTF">2020-11-05T15:09:06Z</dcterms:created>
  <dcterms:modified xsi:type="dcterms:W3CDTF">2026-05-13T06:22:30Z</dcterms:modified>
</cp:coreProperties>
</file>